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22"/>
  </p:notesMasterIdLst>
  <p:sldIdLst>
    <p:sldId id="256" r:id="rId2"/>
    <p:sldId id="290" r:id="rId3"/>
    <p:sldId id="291" r:id="rId4"/>
    <p:sldId id="284" r:id="rId5"/>
    <p:sldId id="285" r:id="rId6"/>
    <p:sldId id="262" r:id="rId7"/>
    <p:sldId id="257" r:id="rId8"/>
    <p:sldId id="288" r:id="rId9"/>
    <p:sldId id="289" r:id="rId10"/>
    <p:sldId id="258" r:id="rId11"/>
    <p:sldId id="259" r:id="rId12"/>
    <p:sldId id="279" r:id="rId13"/>
    <p:sldId id="260" r:id="rId14"/>
    <p:sldId id="280" r:id="rId15"/>
    <p:sldId id="286" r:id="rId16"/>
    <p:sldId id="268" r:id="rId17"/>
    <p:sldId id="287" r:id="rId18"/>
    <p:sldId id="282" r:id="rId19"/>
    <p:sldId id="261" r:id="rId20"/>
    <p:sldId id="283"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505E3EF-67EA-436B-97B2-0124C06EBD24}" styleName="中等深淺樣式 4 - 輔色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99" autoAdjust="0"/>
    <p:restoredTop sz="94660"/>
  </p:normalViewPr>
  <p:slideViewPr>
    <p:cSldViewPr>
      <p:cViewPr>
        <p:scale>
          <a:sx n="100" d="100"/>
          <a:sy n="100" d="100"/>
        </p:scale>
        <p:origin x="-946" y="8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0D89FC-08D7-40D6-969A-51C69AF714AF}" type="datetimeFigureOut">
              <a:rPr lang="en-AU" smtClean="0"/>
              <a:pPr/>
              <a:t>22/06/2015</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961592-B747-40EC-8E11-1C61032C79A2}" type="slidenum">
              <a:rPr lang="en-AU" smtClean="0"/>
              <a:pPr/>
              <a:t>‹#›</a:t>
            </a:fld>
            <a:endParaRPr lang="en-AU"/>
          </a:p>
        </p:txBody>
      </p:sp>
    </p:spTree>
    <p:extLst>
      <p:ext uri="{BB962C8B-B14F-4D97-AF65-F5344CB8AC3E}">
        <p14:creationId xmlns:p14="http://schemas.microsoft.com/office/powerpoint/2010/main" val="2725063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A7961592-B747-40EC-8E11-1C61032C79A2}" type="slidenum">
              <a:rPr lang="en-AU" smtClean="0"/>
              <a:pPr/>
              <a:t>11</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A7961592-B747-40EC-8E11-1C61032C79A2}" type="slidenum">
              <a:rPr lang="en-AU" smtClean="0"/>
              <a:pPr/>
              <a:t>12</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endParaRPr lang="en-AU" dirty="0"/>
          </a:p>
        </p:txBody>
      </p:sp>
      <p:sp>
        <p:nvSpPr>
          <p:cNvPr id="4" name="Slide Number Placeholder 3"/>
          <p:cNvSpPr>
            <a:spLocks noGrp="1"/>
          </p:cNvSpPr>
          <p:nvPr>
            <p:ph type="sldNum" sz="quarter" idx="10"/>
          </p:nvPr>
        </p:nvSpPr>
        <p:spPr/>
        <p:txBody>
          <a:bodyPr/>
          <a:lstStyle/>
          <a:p>
            <a:fld id="{A7961592-B747-40EC-8E11-1C61032C79A2}" type="slidenum">
              <a:rPr lang="en-AU" smtClean="0"/>
              <a:pPr/>
              <a:t>13</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A7961592-B747-40EC-8E11-1C61032C79A2}" type="slidenum">
              <a:rPr lang="en-AU" smtClean="0"/>
              <a:pPr/>
              <a:t>14</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A7961592-B747-40EC-8E11-1C61032C79A2}" type="slidenum">
              <a:rPr lang="en-AU" smtClean="0"/>
              <a:pPr/>
              <a:t>16</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TW" altLang="en-US" smtClean="0"/>
              <a:t>按一下以編輯母片標題樣式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en-US" dirty="0"/>
          </a:p>
        </p:txBody>
      </p:sp>
      <p:sp>
        <p:nvSpPr>
          <p:cNvPr id="4" name="Date Placeholder 3"/>
          <p:cNvSpPr>
            <a:spLocks noGrp="1"/>
          </p:cNvSpPr>
          <p:nvPr>
            <p:ph type="dt" sz="half" idx="10"/>
          </p:nvPr>
        </p:nvSpPr>
        <p:spPr/>
        <p:txBody>
          <a:bodyPr/>
          <a:lstStyle/>
          <a:p>
            <a:fld id="{810C1967-0A00-4AD2-B5BC-AB856AD1579F}" type="datetimeFigureOut">
              <a:rPr lang="en-US" smtClean="0"/>
              <a:pPr/>
              <a:t>6/22/2015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E221F51-A62C-449B-B3C8-29741D1BEF59}"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Date Placeholder 3"/>
          <p:cNvSpPr>
            <a:spLocks noGrp="1"/>
          </p:cNvSpPr>
          <p:nvPr>
            <p:ph type="dt" sz="half" idx="10"/>
          </p:nvPr>
        </p:nvSpPr>
        <p:spPr/>
        <p:txBody>
          <a:bodyPr/>
          <a:lstStyle/>
          <a:p>
            <a:fld id="{810C1967-0A00-4AD2-B5BC-AB856AD1579F}" type="datetimeFigureOut">
              <a:rPr lang="en-US" smtClean="0"/>
              <a:pPr/>
              <a:t>6/22/2015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E221F51-A62C-449B-B3C8-29741D1BEF59}"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直排標題及文字">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10C1967-0A00-4AD2-B5BC-AB856AD1579F}" type="datetimeFigureOut">
              <a:rPr lang="en-US" smtClean="0"/>
              <a:pPr/>
              <a:t>6/22/2015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E221F51-A62C-449B-B3C8-29741D1BEF59}" type="slidenum">
              <a:rPr lang="en-AU" smtClean="0"/>
              <a:pPr/>
              <a:t>‹#›</a:t>
            </a:fld>
            <a:endParaRPr lang="en-A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Date Placeholder 3"/>
          <p:cNvSpPr>
            <a:spLocks noGrp="1"/>
          </p:cNvSpPr>
          <p:nvPr>
            <p:ph type="dt" sz="half" idx="10"/>
          </p:nvPr>
        </p:nvSpPr>
        <p:spPr/>
        <p:txBody>
          <a:bodyPr/>
          <a:lstStyle/>
          <a:p>
            <a:fld id="{810C1967-0A00-4AD2-B5BC-AB856AD1579F}" type="datetimeFigureOut">
              <a:rPr lang="en-US" smtClean="0"/>
              <a:pPr/>
              <a:t>6/22/2015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E221F51-A62C-449B-B3C8-29741D1BEF59}" type="slidenum">
              <a:rPr lang="en-AU" smtClean="0"/>
              <a:pPr/>
              <a:t>‹#›</a:t>
            </a:fld>
            <a:endParaRPr lang="en-AU"/>
          </a:p>
        </p:txBody>
      </p:sp>
      <p:sp>
        <p:nvSpPr>
          <p:cNvPr id="7" name="Title 6"/>
          <p:cNvSpPr>
            <a:spLocks noGrp="1"/>
          </p:cNvSpPr>
          <p:nvPr>
            <p:ph type="title"/>
          </p:nvPr>
        </p:nvSpPr>
        <p:spPr/>
        <p:txBody>
          <a:bodyPr/>
          <a:lstStyle/>
          <a:p>
            <a:r>
              <a:rPr lang="zh-TW" altLang="en-US" smtClean="0"/>
              <a:t>按一下以編輯母片標題樣式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章節標題">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a:lstStyle/>
          <a:p>
            <a:fld id="{810C1967-0A00-4AD2-B5BC-AB856AD1579F}" type="datetimeFigureOut">
              <a:rPr lang="en-US" smtClean="0"/>
              <a:pPr/>
              <a:t>6/22/2015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E221F51-A62C-449B-B3C8-29741D1BEF59}"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5" name="Date Placeholder 4"/>
          <p:cNvSpPr>
            <a:spLocks noGrp="1"/>
          </p:cNvSpPr>
          <p:nvPr>
            <p:ph type="dt" sz="half" idx="10"/>
          </p:nvPr>
        </p:nvSpPr>
        <p:spPr/>
        <p:txBody>
          <a:bodyPr/>
          <a:lstStyle/>
          <a:p>
            <a:fld id="{810C1967-0A00-4AD2-B5BC-AB856AD1579F}" type="datetimeFigureOut">
              <a:rPr lang="en-US" smtClean="0"/>
              <a:pPr/>
              <a:t>6/22/2015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E221F51-A62C-449B-B3C8-29741D1BEF59}" type="slidenum">
              <a:rPr lang="en-AU" smtClean="0"/>
              <a:pPr/>
              <a:t>‹#›</a:t>
            </a:fld>
            <a:endParaRPr lang="en-AU"/>
          </a:p>
        </p:txBody>
      </p:sp>
      <p:sp>
        <p:nvSpPr>
          <p:cNvPr id="9" name="Content Placeholder 8"/>
          <p:cNvSpPr>
            <a:spLocks noGrp="1"/>
          </p:cNvSpPr>
          <p:nvPr>
            <p:ph sz="quarter" idx="13"/>
          </p:nvPr>
        </p:nvSpPr>
        <p:spPr>
          <a:xfrm>
            <a:off x="676655" y="2679192"/>
            <a:ext cx="3822192" cy="344728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TW" altLang="en-US" smtClean="0"/>
              <a:t>按一下以編輯母片標題樣式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Date Placeholder 6"/>
          <p:cNvSpPr>
            <a:spLocks noGrp="1"/>
          </p:cNvSpPr>
          <p:nvPr>
            <p:ph type="dt" sz="half" idx="10"/>
          </p:nvPr>
        </p:nvSpPr>
        <p:spPr/>
        <p:txBody>
          <a:bodyPr/>
          <a:lstStyle/>
          <a:p>
            <a:fld id="{810C1967-0A00-4AD2-B5BC-AB856AD1579F}" type="datetimeFigureOut">
              <a:rPr lang="en-US" smtClean="0"/>
              <a:pPr/>
              <a:t>6/22/2015</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0E221F51-A62C-449B-B3C8-29741D1BEF59}"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a:p>
        </p:txBody>
      </p:sp>
      <p:sp>
        <p:nvSpPr>
          <p:cNvPr id="3" name="Date Placeholder 2"/>
          <p:cNvSpPr>
            <a:spLocks noGrp="1"/>
          </p:cNvSpPr>
          <p:nvPr>
            <p:ph type="dt" sz="half" idx="10"/>
          </p:nvPr>
        </p:nvSpPr>
        <p:spPr/>
        <p:txBody>
          <a:bodyPr/>
          <a:lstStyle/>
          <a:p>
            <a:fld id="{810C1967-0A00-4AD2-B5BC-AB856AD1579F}" type="datetimeFigureOut">
              <a:rPr lang="en-US" smtClean="0"/>
              <a:pPr/>
              <a:t>6/22/2015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0E221F51-A62C-449B-B3C8-29741D1BEF59}"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810C1967-0A00-4AD2-B5BC-AB856AD1579F}" type="datetimeFigureOut">
              <a:rPr lang="en-US" smtClean="0"/>
              <a:pPr/>
              <a:t>6/22/2015</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0E221F51-A62C-449B-B3C8-29741D1BEF59}"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10C1967-0A00-4AD2-B5BC-AB856AD1579F}" type="datetimeFigureOut">
              <a:rPr lang="en-US" smtClean="0"/>
              <a:pPr/>
              <a:t>6/22/2015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E221F51-A62C-449B-B3C8-29741D1BEF59}" type="slidenum">
              <a:rPr lang="en-AU" smtClean="0"/>
              <a:pPr/>
              <a:t>‹#›</a:t>
            </a:fld>
            <a:endParaRPr lang="en-A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TW" altLang="en-US" smtClean="0"/>
              <a:t>按一下以編輯母片標題樣式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TW" altLang="en-US" smtClean="0"/>
              <a:t>按一下以編輯母片標題樣式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810C1967-0A00-4AD2-B5BC-AB856AD1579F}" type="datetimeFigureOut">
              <a:rPr lang="en-US" smtClean="0"/>
              <a:pPr/>
              <a:t>6/22/2015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E221F51-A62C-449B-B3C8-29741D1BEF59}" type="slidenum">
              <a:rPr lang="en-AU" smtClean="0"/>
              <a:pPr/>
              <a:t>‹#›</a:t>
            </a:fld>
            <a:endParaRPr lang="en-A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按一下圖示以新增圖片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TW" altLang="en-US" smtClean="0"/>
              <a:t>按一下以編輯母片標題樣式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810C1967-0A00-4AD2-B5BC-AB856AD1579F}" type="datetimeFigureOut">
              <a:rPr lang="en-US" smtClean="0"/>
              <a:pPr/>
              <a:t>6/22/2015</a:t>
            </a:fld>
            <a:endParaRPr lang="en-A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A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E221F51-A62C-449B-B3C8-29741D1BEF59}" type="slidenum">
              <a:rPr lang="en-AU" smtClean="0"/>
              <a:pPr/>
              <a:t>‹#›</a:t>
            </a:fld>
            <a:endParaRPr lang="en-A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spd="med">
    <p:comb dir="vert"/>
  </p:transition>
  <p:timing>
    <p:tnLst>
      <p:par>
        <p:cTn id="1" dur="indefinite" restart="never" nodeType="tmRoot"/>
      </p:par>
    </p:tnLst>
  </p:timing>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2786058"/>
            <a:ext cx="7772400" cy="1255711"/>
          </a:xfrm>
        </p:spPr>
        <p:txBody>
          <a:bodyPr>
            <a:normAutofit fontScale="90000"/>
          </a:bodyPr>
          <a:lstStyle/>
          <a:p>
            <a:r>
              <a:rPr lang="en-AU" sz="8000" dirty="0" smtClean="0"/>
              <a:t>British Slang</a:t>
            </a:r>
            <a:endParaRPr lang="en-AU" sz="8000" dirty="0"/>
          </a:p>
        </p:txBody>
      </p:sp>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384"/>
            <a:ext cx="9144000" cy="7272571"/>
          </a:xfrm>
          <a:prstGeom prst="rect">
            <a:avLst/>
          </a:prstGeom>
        </p:spPr>
      </p:pic>
      <p:sp>
        <p:nvSpPr>
          <p:cNvPr id="5" name="文字方塊 4"/>
          <p:cNvSpPr txBox="1"/>
          <p:nvPr/>
        </p:nvSpPr>
        <p:spPr>
          <a:xfrm rot="212059">
            <a:off x="504894" y="2962535"/>
            <a:ext cx="3943441" cy="830997"/>
          </a:xfrm>
          <a:prstGeom prst="rect">
            <a:avLst/>
          </a:prstGeom>
          <a:noFill/>
        </p:spPr>
        <p:txBody>
          <a:bodyPr wrap="square" rtlCol="0">
            <a:spAutoFit/>
          </a:bodyPr>
          <a:lstStyle/>
          <a:p>
            <a:pPr algn="r"/>
            <a:r>
              <a:rPr lang="en-US" altLang="zh-TW" sz="4800" dirty="0" smtClean="0">
                <a:solidFill>
                  <a:srgbClr val="FFFF00"/>
                </a:solidFill>
                <a:latin typeface="Microsoft YaHei" pitchFamily="34" charset="-122"/>
                <a:ea typeface="Microsoft YaHei" pitchFamily="34" charset="-122"/>
              </a:rPr>
              <a:t>British Slang</a:t>
            </a:r>
            <a:endParaRPr lang="zh-TW" altLang="en-US" sz="4800" dirty="0">
              <a:solidFill>
                <a:srgbClr val="FFFF00"/>
              </a:solidFill>
              <a:latin typeface="Microsoft YaHei" pitchFamily="34" charset="-122"/>
              <a:ea typeface="Microsoft YaHei" pitchFamily="34" charset="-122"/>
            </a:endParaRPr>
          </a:p>
        </p:txBody>
      </p:sp>
      <p:sp>
        <p:nvSpPr>
          <p:cNvPr id="6" name="文字方塊 5"/>
          <p:cNvSpPr txBox="1"/>
          <p:nvPr/>
        </p:nvSpPr>
        <p:spPr>
          <a:xfrm>
            <a:off x="6588224" y="4273272"/>
            <a:ext cx="2349169" cy="369332"/>
          </a:xfrm>
          <a:prstGeom prst="rect">
            <a:avLst/>
          </a:prstGeom>
          <a:noFill/>
        </p:spPr>
        <p:txBody>
          <a:bodyPr wrap="none" rtlCol="0">
            <a:spAutoFit/>
          </a:bodyPr>
          <a:lstStyle/>
          <a:p>
            <a:r>
              <a:rPr lang="en-US" altLang="zh-TW" dirty="0" smtClean="0"/>
              <a:t>102152014 Carmen Kang</a:t>
            </a:r>
            <a:endParaRPr lang="zh-TW" altLang="en-US" dirty="0"/>
          </a:p>
        </p:txBody>
      </p:sp>
    </p:spTree>
  </p:cSld>
  <p:clrMapOvr>
    <a:masterClrMapping/>
  </p:clrMapOvr>
  <p:transition spd="med">
    <p:comb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Common Words Used</a:t>
            </a:r>
            <a:endParaRPr lang="en-AU" b="1" dirty="0"/>
          </a:p>
        </p:txBody>
      </p:sp>
      <p:sp>
        <p:nvSpPr>
          <p:cNvPr id="4" name="Rectangle 3"/>
          <p:cNvSpPr/>
          <p:nvPr/>
        </p:nvSpPr>
        <p:spPr>
          <a:xfrm>
            <a:off x="484100" y="1500174"/>
            <a:ext cx="2230867" cy="1231106"/>
          </a:xfrm>
          <a:prstGeom prst="rect">
            <a:avLst/>
          </a:prstGeom>
          <a:noFill/>
          <a:ln>
            <a:noFill/>
          </a:ln>
        </p:spPr>
        <p:txBody>
          <a:bodyPr wrap="none" lIns="91440" tIns="45720" rIns="91440" bIns="45720">
            <a:spAutoFit/>
          </a:bodyPr>
          <a:lstStyle/>
          <a:p>
            <a:pPr algn="ctr"/>
            <a:r>
              <a:rPr lang="en-US" altLang="zh-TW" sz="5400" b="1" dirty="0" smtClean="0"/>
              <a:t>Blimey</a:t>
            </a:r>
            <a:endParaRPr lang="en-US" sz="5400" b="1" cap="none" spc="150" dirty="0" smtClean="0">
              <a:ln w="11430">
                <a:solidFill>
                  <a:schemeClr val="accent1"/>
                </a:solidFill>
              </a:ln>
              <a:solidFill>
                <a:srgbClr val="F8F8F8"/>
              </a:solidFill>
              <a:effectLst>
                <a:outerShdw sx="1000" sy="1000" algn="tl" rotWithShape="0">
                  <a:srgbClr val="000000"/>
                </a:outerShdw>
              </a:effectLst>
            </a:endParaRPr>
          </a:p>
          <a:p>
            <a:pPr algn="ctr"/>
            <a:r>
              <a:rPr lang="en-US" altLang="zh-TW" sz="2000" dirty="0"/>
              <a:t> </a:t>
            </a:r>
            <a:r>
              <a:rPr lang="en-US" altLang="zh-TW" sz="2000" b="1" dirty="0"/>
              <a:t>God Blind Me</a:t>
            </a:r>
            <a:endParaRPr lang="en-US" sz="2000" b="1" cap="none" spc="150" dirty="0">
              <a:ln w="11430">
                <a:solidFill>
                  <a:schemeClr val="accent1"/>
                </a:solidFill>
              </a:ln>
              <a:solidFill>
                <a:srgbClr val="F8F8F8"/>
              </a:solidFill>
              <a:effectLst>
                <a:outerShdw sx="1000" sy="1000" algn="tl" rotWithShape="0">
                  <a:srgbClr val="000000"/>
                </a:outerShdw>
              </a:effectLst>
            </a:endParaRPr>
          </a:p>
        </p:txBody>
      </p:sp>
      <p:sp>
        <p:nvSpPr>
          <p:cNvPr id="7" name="Rectangle 6"/>
          <p:cNvSpPr/>
          <p:nvPr/>
        </p:nvSpPr>
        <p:spPr>
          <a:xfrm>
            <a:off x="3032294" y="1500174"/>
            <a:ext cx="1297150" cy="1231106"/>
          </a:xfrm>
          <a:prstGeom prst="rect">
            <a:avLst/>
          </a:prstGeom>
          <a:noFill/>
        </p:spPr>
        <p:txBody>
          <a:bodyPr wrap="none" lIns="91440" tIns="45720" rIns="91440" bIns="45720">
            <a:spAutoFit/>
          </a:bodyPr>
          <a:lstStyle/>
          <a:p>
            <a:pPr algn="ctr"/>
            <a:r>
              <a:rPr lang="en-US" altLang="zh-TW" sz="5400" b="1" dirty="0"/>
              <a:t>Ace</a:t>
            </a:r>
            <a:endPar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r>
              <a:rPr lang="en-US" altLang="zh-TW" sz="2000" b="1" dirty="0"/>
              <a:t>awesome</a:t>
            </a:r>
            <a:endParaRPr lang="en-US" sz="2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0" name="Rectangle 9"/>
          <p:cNvSpPr/>
          <p:nvPr/>
        </p:nvSpPr>
        <p:spPr>
          <a:xfrm>
            <a:off x="4474746" y="1500174"/>
            <a:ext cx="2258311" cy="1231106"/>
          </a:xfrm>
          <a:prstGeom prst="rect">
            <a:avLst/>
          </a:prstGeom>
          <a:noFill/>
        </p:spPr>
        <p:txBody>
          <a:bodyPr wrap="none" lIns="91440" tIns="45720" rIns="91440" bIns="45720">
            <a:spAutoFit/>
          </a:bodyPr>
          <a:lstStyle/>
          <a:p>
            <a:pPr algn="ctr"/>
            <a:r>
              <a:rPr lang="en-US" altLang="zh-TW" sz="5400" b="1" dirty="0"/>
              <a:t>Barmy</a:t>
            </a:r>
            <a:r>
              <a:rPr lang="en-US" altLang="zh-TW" sz="5400" dirty="0"/>
              <a:t> </a:t>
            </a:r>
            <a:endParaRPr lang="en-US" sz="5400" b="1" cap="none" spc="150" dirty="0" smtClean="0">
              <a:ln w="11430">
                <a:solidFill>
                  <a:schemeClr val="accent1"/>
                </a:solidFill>
              </a:ln>
              <a:solidFill>
                <a:srgbClr val="F8F8F8"/>
              </a:solidFill>
            </a:endParaRPr>
          </a:p>
          <a:p>
            <a:pPr algn="ctr"/>
            <a:r>
              <a:rPr lang="en-US" altLang="zh-TW" sz="2000" b="1" dirty="0"/>
              <a:t>mad</a:t>
            </a:r>
            <a:r>
              <a:rPr lang="en-US" altLang="zh-TW" sz="2000" dirty="0"/>
              <a:t> or </a:t>
            </a:r>
            <a:r>
              <a:rPr lang="en-US" altLang="zh-TW" sz="2000" b="1" dirty="0"/>
              <a:t>crazy</a:t>
            </a:r>
            <a:endParaRPr lang="en-AU" sz="2000" b="1" cap="none" spc="150" dirty="0">
              <a:ln w="11430">
                <a:solidFill>
                  <a:schemeClr val="accent1"/>
                </a:solidFill>
              </a:ln>
              <a:solidFill>
                <a:srgbClr val="F8F8F8"/>
              </a:solidFill>
              <a:effectLst>
                <a:outerShdw sx="1000" sy="1000" algn="tl" rotWithShape="0">
                  <a:schemeClr val="bg1"/>
                </a:outerShdw>
              </a:effectLst>
            </a:endParaRPr>
          </a:p>
        </p:txBody>
      </p:sp>
      <p:sp>
        <p:nvSpPr>
          <p:cNvPr id="11" name="Rectangle 10"/>
          <p:cNvSpPr/>
          <p:nvPr/>
        </p:nvSpPr>
        <p:spPr>
          <a:xfrm>
            <a:off x="6504353" y="1505862"/>
            <a:ext cx="2797561" cy="1231106"/>
          </a:xfrm>
          <a:prstGeom prst="rect">
            <a:avLst/>
          </a:prstGeom>
          <a:noFill/>
        </p:spPr>
        <p:txBody>
          <a:bodyPr wrap="none" lIns="91440" tIns="45720" rIns="91440" bIns="45720">
            <a:spAutoFit/>
          </a:bodyPr>
          <a:lstStyle/>
          <a:p>
            <a:pPr algn="ctr"/>
            <a:r>
              <a:rPr lang="en-US" altLang="zh-TW" sz="5400" b="1" dirty="0"/>
              <a:t>Cock up</a:t>
            </a:r>
            <a:r>
              <a:rPr lang="en-US" altLang="zh-TW" sz="5400" dirty="0"/>
              <a:t> </a:t>
            </a:r>
            <a:endPar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a:p>
            <a:pPr algn="ctr"/>
            <a:r>
              <a:rPr lang="en-US" altLang="zh-TW" sz="2000" b="1" dirty="0"/>
              <a:t>mistake</a:t>
            </a:r>
            <a:endParaRPr lang="en-US" sz="2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2" name="Rectangle 11"/>
          <p:cNvSpPr/>
          <p:nvPr/>
        </p:nvSpPr>
        <p:spPr>
          <a:xfrm>
            <a:off x="2876931" y="2714620"/>
            <a:ext cx="1707520" cy="1231106"/>
          </a:xfrm>
          <a:prstGeom prst="rect">
            <a:avLst/>
          </a:prstGeom>
          <a:noFill/>
        </p:spPr>
        <p:txBody>
          <a:bodyPr wrap="none" lIns="91440" tIns="45720" rIns="91440" bIns="45720">
            <a:spAutoFit/>
          </a:bodyPr>
          <a:lstStyle/>
          <a:p>
            <a:pPr algn="ctr"/>
            <a:r>
              <a:rPr lang="en-US" altLang="zh-TW" sz="5400" b="1" dirty="0"/>
              <a:t>Fit</a:t>
            </a:r>
            <a:r>
              <a:rPr lang="en-US" altLang="zh-TW" sz="5400" dirty="0"/>
              <a:t> </a:t>
            </a:r>
            <a:endParaRPr lang="en-US" sz="5400" b="1" cap="none" spc="150" dirty="0" smtClean="0">
              <a:ln w="11430">
                <a:solidFill>
                  <a:schemeClr val="accent1"/>
                </a:solidFill>
              </a:ln>
              <a:solidFill>
                <a:srgbClr val="F8F8F8"/>
              </a:solidFill>
              <a:effectLst>
                <a:outerShdw sx="1000" sy="1000" algn="tl" rotWithShape="0">
                  <a:schemeClr val="bg1"/>
                </a:outerShdw>
              </a:effectLst>
            </a:endParaRPr>
          </a:p>
          <a:p>
            <a:pPr algn="ctr"/>
            <a:r>
              <a:rPr lang="en-US" altLang="zh-TW" sz="2000" b="1" dirty="0"/>
              <a:t>good looking</a:t>
            </a:r>
            <a:r>
              <a:rPr lang="en-US" altLang="zh-TW" sz="2000" dirty="0"/>
              <a:t> </a:t>
            </a:r>
            <a:endParaRPr lang="en-US" sz="2000" b="1" cap="none" spc="150" dirty="0">
              <a:ln w="11430">
                <a:solidFill>
                  <a:schemeClr val="accent1"/>
                </a:solidFill>
              </a:ln>
              <a:solidFill>
                <a:srgbClr val="F8F8F8"/>
              </a:solidFill>
              <a:effectLst>
                <a:outerShdw sx="1000" sy="1000" algn="tl" rotWithShape="0">
                  <a:schemeClr val="bg1"/>
                </a:outerShdw>
              </a:effectLst>
            </a:endParaRPr>
          </a:p>
        </p:txBody>
      </p:sp>
      <p:sp>
        <p:nvSpPr>
          <p:cNvPr id="8" name="Rectangle 7"/>
          <p:cNvSpPr/>
          <p:nvPr/>
        </p:nvSpPr>
        <p:spPr>
          <a:xfrm>
            <a:off x="720970" y="2714620"/>
            <a:ext cx="2061013" cy="1231106"/>
          </a:xfrm>
          <a:prstGeom prst="rect">
            <a:avLst/>
          </a:prstGeom>
          <a:noFill/>
        </p:spPr>
        <p:txBody>
          <a:bodyPr wrap="none" lIns="91440" tIns="45720" rIns="91440" bIns="45720">
            <a:spAutoFit/>
          </a:bodyPr>
          <a:lstStyle/>
          <a:p>
            <a:pPr algn="ctr"/>
            <a:r>
              <a:rPr lang="en-US" altLang="zh-TW" sz="5400" b="1" dirty="0"/>
              <a:t>Fancy</a:t>
            </a:r>
            <a:r>
              <a:rPr lang="en-US" altLang="zh-TW" sz="5400" dirty="0"/>
              <a:t> </a:t>
            </a:r>
            <a:endPar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a:p>
            <a:pPr algn="ctr"/>
            <a:r>
              <a:rPr lang="en-US" altLang="zh-TW" sz="2000" b="1" dirty="0"/>
              <a:t>desire</a:t>
            </a:r>
            <a:r>
              <a:rPr lang="en-US" altLang="zh-TW" sz="2000" dirty="0"/>
              <a:t> </a:t>
            </a:r>
            <a:endParaRPr lang="en-US" sz="2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9" name="Rectangle 8"/>
          <p:cNvSpPr/>
          <p:nvPr/>
        </p:nvSpPr>
        <p:spPr>
          <a:xfrm>
            <a:off x="6477478" y="2714620"/>
            <a:ext cx="2190151" cy="1231106"/>
          </a:xfrm>
          <a:prstGeom prst="rect">
            <a:avLst/>
          </a:prstGeom>
          <a:noFill/>
        </p:spPr>
        <p:txBody>
          <a:bodyPr wrap="none" lIns="91440" tIns="45720" rIns="91440" bIns="45720">
            <a:spAutoFit/>
          </a:bodyPr>
          <a:lstStyle/>
          <a:p>
            <a:pPr algn="ctr"/>
            <a:r>
              <a:rPr lang="en-US" sz="5400" b="1" dirty="0"/>
              <a:t>Jammy</a:t>
            </a:r>
          </a:p>
          <a:p>
            <a:pPr algn="ctr"/>
            <a:r>
              <a:rPr lang="en-US" sz="2000" b="1" dirty="0"/>
              <a:t>Lucky</a:t>
            </a:r>
          </a:p>
        </p:txBody>
      </p:sp>
      <p:sp>
        <p:nvSpPr>
          <p:cNvPr id="13" name="Rectangle 12"/>
          <p:cNvSpPr/>
          <p:nvPr/>
        </p:nvSpPr>
        <p:spPr>
          <a:xfrm>
            <a:off x="4857752" y="2714620"/>
            <a:ext cx="1465914" cy="1231106"/>
          </a:xfrm>
          <a:prstGeom prst="rect">
            <a:avLst/>
          </a:prstGeom>
          <a:noFill/>
        </p:spPr>
        <p:txBody>
          <a:bodyPr wrap="none" lIns="91440" tIns="45720" rIns="91440" bIns="45720">
            <a:spAutoFit/>
          </a:bodyPr>
          <a:lstStyle/>
          <a:p>
            <a:pPr algn="ctr"/>
            <a:r>
              <a:rPr lang="en-US" sz="5400" b="1" dirty="0"/>
              <a:t>Top!</a:t>
            </a:r>
          </a:p>
          <a:p>
            <a:pPr algn="ctr"/>
            <a:r>
              <a:rPr lang="en-US" sz="2000" b="1" dirty="0"/>
              <a:t>Wonderful</a:t>
            </a:r>
          </a:p>
        </p:txBody>
      </p:sp>
      <p:sp>
        <p:nvSpPr>
          <p:cNvPr id="14" name="Rectangle 13"/>
          <p:cNvSpPr/>
          <p:nvPr/>
        </p:nvSpPr>
        <p:spPr>
          <a:xfrm>
            <a:off x="567616" y="4000504"/>
            <a:ext cx="1964577" cy="1231106"/>
          </a:xfrm>
          <a:prstGeom prst="rect">
            <a:avLst/>
          </a:prstGeom>
          <a:noFill/>
        </p:spPr>
        <p:txBody>
          <a:bodyPr wrap="none" lIns="91440" tIns="45720" rIns="91440" bIns="45720">
            <a:spAutoFit/>
          </a:bodyPr>
          <a:lstStyle/>
          <a:p>
            <a:pPr algn="ctr"/>
            <a:r>
              <a:rPr lang="en-US" altLang="zh-TW" sz="5400" b="1" dirty="0"/>
              <a:t>Fluke</a:t>
            </a:r>
            <a:r>
              <a:rPr lang="en-US" altLang="zh-TW" sz="5400" dirty="0"/>
              <a:t> </a:t>
            </a:r>
            <a:endParaRPr lang="en-US" sz="5400" b="1" cap="none" spc="150" dirty="0" smtClean="0">
              <a:ln w="11430">
                <a:solidFill>
                  <a:schemeClr val="accent1"/>
                </a:solidFill>
              </a:ln>
              <a:solidFill>
                <a:srgbClr val="F8F8F8"/>
              </a:solidFill>
              <a:effectLst>
                <a:outerShdw blurRad="25400" algn="tl" rotWithShape="0">
                  <a:schemeClr val="bg1">
                    <a:alpha val="43000"/>
                  </a:schemeClr>
                </a:outerShdw>
              </a:effectLst>
            </a:endParaRPr>
          </a:p>
          <a:p>
            <a:pPr algn="ctr"/>
            <a:r>
              <a:rPr lang="en-US" altLang="zh-TW" sz="2000" b="1" dirty="0"/>
              <a:t>chance</a:t>
            </a:r>
            <a:r>
              <a:rPr lang="en-US" altLang="zh-TW" sz="2000" dirty="0"/>
              <a:t> </a:t>
            </a:r>
            <a:endParaRPr lang="en-US" sz="2000" b="1" cap="none" spc="150" dirty="0">
              <a:ln w="11430">
                <a:solidFill>
                  <a:schemeClr val="accent1"/>
                </a:solidFill>
              </a:ln>
              <a:solidFill>
                <a:srgbClr val="F8F8F8"/>
              </a:solidFill>
              <a:effectLst>
                <a:outerShdw blurRad="25400" algn="tl" rotWithShape="0">
                  <a:schemeClr val="bg1">
                    <a:alpha val="43000"/>
                  </a:schemeClr>
                </a:outerShdw>
              </a:effectLst>
            </a:endParaRPr>
          </a:p>
        </p:txBody>
      </p:sp>
      <p:sp>
        <p:nvSpPr>
          <p:cNvPr id="15" name="Rectangle 14"/>
          <p:cNvSpPr/>
          <p:nvPr/>
        </p:nvSpPr>
        <p:spPr>
          <a:xfrm>
            <a:off x="3063240" y="4000504"/>
            <a:ext cx="1516762" cy="1231106"/>
          </a:xfrm>
          <a:prstGeom prst="rect">
            <a:avLst/>
          </a:prstGeom>
          <a:noFill/>
        </p:spPr>
        <p:txBody>
          <a:bodyPr wrap="none" lIns="91440" tIns="45720" rIns="91440" bIns="45720">
            <a:spAutoFit/>
          </a:bodyPr>
          <a:lstStyle/>
          <a:p>
            <a:pPr algn="ctr"/>
            <a:r>
              <a:rPr lang="en-US" altLang="zh-TW" sz="5400" b="1" dirty="0"/>
              <a:t>Gen</a:t>
            </a:r>
            <a:r>
              <a:rPr lang="en-US" altLang="zh-TW" sz="5400" dirty="0"/>
              <a:t> </a:t>
            </a:r>
            <a:endPar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a:p>
            <a:pPr algn="ctr"/>
            <a:r>
              <a:rPr lang="en-US" altLang="zh-TW" sz="2000" b="1" dirty="0"/>
              <a:t>information</a:t>
            </a:r>
            <a:endParaRPr lang="en-US" sz="2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6" name="Rectangle 15"/>
          <p:cNvSpPr/>
          <p:nvPr/>
        </p:nvSpPr>
        <p:spPr>
          <a:xfrm>
            <a:off x="5061967" y="4000504"/>
            <a:ext cx="1698029" cy="1231106"/>
          </a:xfrm>
          <a:prstGeom prst="rect">
            <a:avLst/>
          </a:prstGeom>
          <a:noFill/>
        </p:spPr>
        <p:txBody>
          <a:bodyPr wrap="none" lIns="91440" tIns="45720" rIns="91440" bIns="45720">
            <a:spAutoFit/>
          </a:bodyPr>
          <a:lstStyle/>
          <a:p>
            <a:pPr algn="ctr"/>
            <a:r>
              <a:rPr lang="en-US" altLang="zh-TW" sz="5400" b="1" dirty="0"/>
              <a:t>Jolly</a:t>
            </a:r>
            <a:r>
              <a:rPr lang="en-US" altLang="zh-TW" sz="5400" dirty="0"/>
              <a:t> </a:t>
            </a:r>
            <a:endParaRPr lang="en-US" sz="5400" b="1" cap="none" spc="150" dirty="0" smtClean="0">
              <a:ln w="11430">
                <a:solidFill>
                  <a:schemeClr val="accent1"/>
                </a:solidFill>
              </a:ln>
              <a:solidFill>
                <a:srgbClr val="F8F8F8"/>
              </a:solidFill>
              <a:effectLst>
                <a:outerShdw blurRad="25400" algn="tl" rotWithShape="0">
                  <a:schemeClr val="bg1">
                    <a:alpha val="43000"/>
                  </a:schemeClr>
                </a:outerShdw>
              </a:effectLst>
            </a:endParaRPr>
          </a:p>
          <a:p>
            <a:pPr algn="ctr"/>
            <a:r>
              <a:rPr lang="en-US" altLang="zh-TW" sz="2000" b="1" dirty="0"/>
              <a:t>very</a:t>
            </a:r>
            <a:endParaRPr lang="en-US" sz="2000" b="1" cap="none" spc="150" dirty="0">
              <a:ln w="11430">
                <a:solidFill>
                  <a:schemeClr val="accent1"/>
                </a:solidFill>
              </a:ln>
              <a:solidFill>
                <a:srgbClr val="F8F8F8"/>
              </a:solidFill>
              <a:effectLst>
                <a:outerShdw blurRad="25400" algn="tl" rotWithShape="0">
                  <a:schemeClr val="bg1">
                    <a:alpha val="43000"/>
                  </a:schemeClr>
                </a:outerShdw>
              </a:effectLst>
            </a:endParaRPr>
          </a:p>
        </p:txBody>
      </p:sp>
      <p:sp>
        <p:nvSpPr>
          <p:cNvPr id="17" name="Rectangle 16"/>
          <p:cNvSpPr/>
          <p:nvPr/>
        </p:nvSpPr>
        <p:spPr>
          <a:xfrm>
            <a:off x="6982209" y="3929066"/>
            <a:ext cx="1841851" cy="1231106"/>
          </a:xfrm>
          <a:prstGeom prst="rect">
            <a:avLst/>
          </a:prstGeom>
          <a:noFill/>
        </p:spPr>
        <p:txBody>
          <a:bodyPr wrap="none" lIns="91440" tIns="45720" rIns="91440" bIns="45720">
            <a:spAutoFit/>
          </a:bodyPr>
          <a:lstStyle/>
          <a:p>
            <a:pPr algn="ctr"/>
            <a:r>
              <a:rPr lang="en-US" altLang="zh-TW" sz="5400" b="1" dirty="0"/>
              <a:t>Mate</a:t>
            </a:r>
            <a:r>
              <a:rPr lang="en-US" altLang="zh-TW" sz="5400" dirty="0"/>
              <a:t> </a:t>
            </a:r>
            <a:endPar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a:p>
            <a:pPr algn="ctr"/>
            <a:r>
              <a:rPr lang="en-US" altLang="zh-TW" sz="2000" b="1" dirty="0"/>
              <a:t>friend</a:t>
            </a:r>
            <a:r>
              <a:rPr lang="en-US" altLang="zh-TW" sz="2000" dirty="0"/>
              <a:t> </a:t>
            </a:r>
            <a:endParaRPr lang="en-US" sz="2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8" name="Rectangle 17"/>
          <p:cNvSpPr/>
          <p:nvPr/>
        </p:nvSpPr>
        <p:spPr>
          <a:xfrm>
            <a:off x="125170" y="5365665"/>
            <a:ext cx="2651943" cy="1015663"/>
          </a:xfrm>
          <a:prstGeom prst="rect">
            <a:avLst/>
          </a:prstGeom>
          <a:noFill/>
        </p:spPr>
        <p:txBody>
          <a:bodyPr wrap="none" lIns="91440" tIns="45720" rIns="91440" bIns="45720">
            <a:spAutoFit/>
          </a:bodyPr>
          <a:lstStyle/>
          <a:p>
            <a:pPr algn="ctr"/>
            <a:r>
              <a:rPr lang="en-US" altLang="zh-TW" sz="4000" b="1" dirty="0"/>
              <a:t>Good value</a:t>
            </a:r>
            <a:endPar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r>
              <a:rPr lang="en-US" altLang="zh-TW" sz="2000" dirty="0"/>
              <a:t> </a:t>
            </a:r>
            <a:r>
              <a:rPr lang="en-US" altLang="zh-TW" sz="2000" b="1" dirty="0"/>
              <a:t>good deal</a:t>
            </a:r>
            <a:endParaRPr lang="en-US" sz="2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9" name="Rectangle 18"/>
          <p:cNvSpPr/>
          <p:nvPr/>
        </p:nvSpPr>
        <p:spPr>
          <a:xfrm>
            <a:off x="2699792" y="5373216"/>
            <a:ext cx="2210862" cy="1015663"/>
          </a:xfrm>
          <a:prstGeom prst="rect">
            <a:avLst/>
          </a:prstGeom>
          <a:noFill/>
        </p:spPr>
        <p:txBody>
          <a:bodyPr wrap="none" lIns="91440" tIns="45720" rIns="91440" bIns="45720">
            <a:spAutoFit/>
          </a:bodyPr>
          <a:lstStyle/>
          <a:p>
            <a:pPr algn="ctr"/>
            <a:r>
              <a:rPr lang="en-US" altLang="zh-TW" sz="4000" b="1" dirty="0"/>
              <a:t>Nice one!</a:t>
            </a:r>
            <a:endParaRPr lang="en-US" sz="4000" b="1" cap="none" spc="150" dirty="0" smtClean="0">
              <a:ln w="11430">
                <a:solidFill>
                  <a:schemeClr val="accent1"/>
                </a:solidFill>
              </a:ln>
              <a:solidFill>
                <a:srgbClr val="F8F8F8"/>
              </a:solidFill>
              <a:effectLst>
                <a:outerShdw blurRad="25400" algn="tl" rotWithShape="0">
                  <a:schemeClr val="bg1">
                    <a:alpha val="43000"/>
                  </a:schemeClr>
                </a:outerShdw>
              </a:effectLst>
            </a:endParaRPr>
          </a:p>
          <a:p>
            <a:pPr algn="ctr"/>
            <a:r>
              <a:rPr lang="en-US" altLang="zh-TW" sz="2000" b="1" dirty="0"/>
              <a:t>good job</a:t>
            </a:r>
            <a:endParaRPr lang="en-US" sz="2000" b="1" cap="none" spc="150" dirty="0">
              <a:ln w="11430">
                <a:solidFill>
                  <a:schemeClr val="accent1"/>
                </a:solidFill>
              </a:ln>
              <a:solidFill>
                <a:srgbClr val="F8F8F8"/>
              </a:solidFill>
              <a:effectLst>
                <a:outerShdw blurRad="25400" algn="tl" rotWithShape="0">
                  <a:schemeClr val="bg1">
                    <a:alpha val="43000"/>
                  </a:schemeClr>
                </a:outerShdw>
              </a:effectLst>
            </a:endParaRPr>
          </a:p>
        </p:txBody>
      </p:sp>
      <p:sp>
        <p:nvSpPr>
          <p:cNvPr id="20" name="Rectangle 19"/>
          <p:cNvSpPr/>
          <p:nvPr/>
        </p:nvSpPr>
        <p:spPr>
          <a:xfrm>
            <a:off x="4923986" y="5373216"/>
            <a:ext cx="1664238" cy="1077218"/>
          </a:xfrm>
          <a:prstGeom prst="rect">
            <a:avLst/>
          </a:prstGeom>
          <a:noFill/>
        </p:spPr>
        <p:txBody>
          <a:bodyPr wrap="none" lIns="91440" tIns="45720" rIns="91440" bIns="45720">
            <a:spAutoFit/>
          </a:bodyPr>
          <a:lstStyle/>
          <a:p>
            <a:pPr algn="ctr"/>
            <a:r>
              <a:rPr lang="en-US" altLang="zh-TW" sz="4400" b="1" dirty="0"/>
              <a:t>Mush</a:t>
            </a:r>
            <a:r>
              <a:rPr lang="en-US" altLang="zh-TW" sz="4400" dirty="0"/>
              <a:t> </a:t>
            </a:r>
            <a:endParaRPr lang="en-US" sz="4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a:p>
            <a:pPr algn="ctr"/>
            <a:r>
              <a:rPr lang="en-US" altLang="zh-TW" sz="2000" b="1" dirty="0"/>
              <a:t>Hi</a:t>
            </a:r>
            <a:endParaRPr lang="en-US" sz="2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21" name="Rectangle 20"/>
          <p:cNvSpPr/>
          <p:nvPr/>
        </p:nvSpPr>
        <p:spPr>
          <a:xfrm>
            <a:off x="6429388" y="5394109"/>
            <a:ext cx="2669577" cy="1015663"/>
          </a:xfrm>
          <a:prstGeom prst="rect">
            <a:avLst/>
          </a:prstGeom>
          <a:noFill/>
        </p:spPr>
        <p:txBody>
          <a:bodyPr wrap="none" lIns="91440" tIns="45720" rIns="91440" bIns="45720">
            <a:spAutoFit/>
          </a:bodyPr>
          <a:lstStyle/>
          <a:p>
            <a:pPr algn="ctr"/>
            <a:r>
              <a:rPr lang="en-US" altLang="zh-TW" sz="4000" b="1" dirty="0"/>
              <a:t>Mutt's nuts</a:t>
            </a:r>
            <a:endParaRPr lang="en-US" sz="4000" b="1" cap="none" spc="150" dirty="0" smtClean="0">
              <a:ln w="11430">
                <a:solidFill>
                  <a:schemeClr val="accent1"/>
                </a:solidFill>
              </a:ln>
              <a:solidFill>
                <a:srgbClr val="F8F8F8"/>
              </a:solidFill>
              <a:effectLst>
                <a:outerShdw blurRad="25400" algn="tl" rotWithShape="0">
                  <a:schemeClr val="bg1">
                    <a:alpha val="43000"/>
                  </a:schemeClr>
                </a:outerShdw>
              </a:effectLst>
            </a:endParaRPr>
          </a:p>
          <a:p>
            <a:pPr algn="ctr"/>
            <a:r>
              <a:rPr lang="en-US" altLang="zh-TW" sz="2000" b="1" dirty="0"/>
              <a:t>excellent</a:t>
            </a:r>
            <a:endParaRPr lang="en-US" sz="2000" b="1" cap="none" spc="150" dirty="0">
              <a:ln w="11430">
                <a:solidFill>
                  <a:schemeClr val="accent1"/>
                </a:solidFill>
              </a:ln>
              <a:solidFill>
                <a:srgbClr val="F8F8F8"/>
              </a:solidFill>
              <a:effectLst>
                <a:outerShdw blurRad="25400" algn="tl" rotWithShape="0">
                  <a:schemeClr val="bg1">
                    <a:alpha val="43000"/>
                  </a:schemeClr>
                </a:outerShdw>
              </a:effectLst>
            </a:endParaRPr>
          </a:p>
        </p:txBody>
      </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ppt_x</p:attrName>
                                        </p:attrNameLst>
                                      </p:cBhvr>
                                      <p:tavLst>
                                        <p:tav tm="0">
                                          <p:val>
                                            <p:strVal val="#ppt_x-.2"/>
                                          </p:val>
                                        </p:tav>
                                        <p:tav tm="100000">
                                          <p:val>
                                            <p:strVal val="#ppt_x"/>
                                          </p:val>
                                        </p:tav>
                                      </p:tavLst>
                                    </p:anim>
                                    <p:anim calcmode="lin" valueType="num">
                                      <p:cBhvr>
                                        <p:cTn id="15"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ppt_x</p:attrName>
                                        </p:attrNameLst>
                                      </p:cBhvr>
                                      <p:tavLst>
                                        <p:tav tm="0">
                                          <p:val>
                                            <p:strVal val="#ppt_x-.2"/>
                                          </p:val>
                                        </p:tav>
                                        <p:tav tm="100000">
                                          <p:val>
                                            <p:strVal val="#ppt_x"/>
                                          </p:val>
                                        </p:tav>
                                      </p:tavLst>
                                    </p:anim>
                                    <p:anim calcmode="lin" valueType="num">
                                      <p:cBhvr>
                                        <p:cTn id="22"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ppt_x</p:attrName>
                                        </p:attrNameLst>
                                      </p:cBhvr>
                                      <p:tavLst>
                                        <p:tav tm="0">
                                          <p:val>
                                            <p:strVal val="#ppt_x-.2"/>
                                          </p:val>
                                        </p:tav>
                                        <p:tav tm="100000">
                                          <p:val>
                                            <p:strVal val="#ppt_x"/>
                                          </p:val>
                                        </p:tav>
                                      </p:tavLst>
                                    </p:anim>
                                    <p:anim calcmode="lin" valueType="num">
                                      <p:cBhvr>
                                        <p:cTn id="29"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1000" fill="hold"/>
                                        <p:tgtEl>
                                          <p:spTgt spid="8"/>
                                        </p:tgtEl>
                                        <p:attrNameLst>
                                          <p:attrName>ppt_x</p:attrName>
                                        </p:attrNameLst>
                                      </p:cBhvr>
                                      <p:tavLst>
                                        <p:tav tm="0">
                                          <p:val>
                                            <p:strVal val="#ppt_x-.2"/>
                                          </p:val>
                                        </p:tav>
                                        <p:tav tm="100000">
                                          <p:val>
                                            <p:strVal val="#ppt_x"/>
                                          </p:val>
                                        </p:tav>
                                      </p:tavLst>
                                    </p:anim>
                                    <p:anim calcmode="lin" valueType="num">
                                      <p:cBhvr>
                                        <p:cTn id="36"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37" dur="10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1000" fill="hold"/>
                                        <p:tgtEl>
                                          <p:spTgt spid="12"/>
                                        </p:tgtEl>
                                        <p:attrNameLst>
                                          <p:attrName>ppt_x</p:attrName>
                                        </p:attrNameLst>
                                      </p:cBhvr>
                                      <p:tavLst>
                                        <p:tav tm="0">
                                          <p:val>
                                            <p:strVal val="#ppt_x-.2"/>
                                          </p:val>
                                        </p:tav>
                                        <p:tav tm="100000">
                                          <p:val>
                                            <p:strVal val="#ppt_x"/>
                                          </p:val>
                                        </p:tav>
                                      </p:tavLst>
                                    </p:anim>
                                    <p:anim calcmode="lin" valueType="num">
                                      <p:cBhvr>
                                        <p:cTn id="43"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44" dur="1000"/>
                                        <p:tgtEl>
                                          <p:spTgt spid="12"/>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1000" fill="hold"/>
                                        <p:tgtEl>
                                          <p:spTgt spid="13"/>
                                        </p:tgtEl>
                                        <p:attrNameLst>
                                          <p:attrName>ppt_x</p:attrName>
                                        </p:attrNameLst>
                                      </p:cBhvr>
                                      <p:tavLst>
                                        <p:tav tm="0">
                                          <p:val>
                                            <p:strVal val="#ppt_x-.2"/>
                                          </p:val>
                                        </p:tav>
                                        <p:tav tm="100000">
                                          <p:val>
                                            <p:strVal val="#ppt_x"/>
                                          </p:val>
                                        </p:tav>
                                      </p:tavLst>
                                    </p:anim>
                                    <p:anim calcmode="lin" valueType="num">
                                      <p:cBhvr>
                                        <p:cTn id="50"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51" dur="1000"/>
                                        <p:tgtEl>
                                          <p:spTgt spid="13"/>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grpId="0" nodeType="click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p:cTn id="56" dur="1000" fill="hold"/>
                                        <p:tgtEl>
                                          <p:spTgt spid="9"/>
                                        </p:tgtEl>
                                        <p:attrNameLst>
                                          <p:attrName>ppt_x</p:attrName>
                                        </p:attrNameLst>
                                      </p:cBhvr>
                                      <p:tavLst>
                                        <p:tav tm="0">
                                          <p:val>
                                            <p:strVal val="#ppt_x-.2"/>
                                          </p:val>
                                        </p:tav>
                                        <p:tav tm="100000">
                                          <p:val>
                                            <p:strVal val="#ppt_x"/>
                                          </p:val>
                                        </p:tav>
                                      </p:tavLst>
                                    </p:anim>
                                    <p:anim calcmode="lin" valueType="num">
                                      <p:cBhvr>
                                        <p:cTn id="57"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58" dur="1000"/>
                                        <p:tgtEl>
                                          <p:spTgt spid="9"/>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grpId="0" nodeType="click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p:cTn id="63" dur="1000" fill="hold"/>
                                        <p:tgtEl>
                                          <p:spTgt spid="14"/>
                                        </p:tgtEl>
                                        <p:attrNameLst>
                                          <p:attrName>ppt_x</p:attrName>
                                        </p:attrNameLst>
                                      </p:cBhvr>
                                      <p:tavLst>
                                        <p:tav tm="0">
                                          <p:val>
                                            <p:strVal val="#ppt_x-.2"/>
                                          </p:val>
                                        </p:tav>
                                        <p:tav tm="100000">
                                          <p:val>
                                            <p:strVal val="#ppt_x"/>
                                          </p:val>
                                        </p:tav>
                                      </p:tavLst>
                                    </p:anim>
                                    <p:anim calcmode="lin" valueType="num">
                                      <p:cBhvr>
                                        <p:cTn id="64"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65" dur="1000"/>
                                        <p:tgtEl>
                                          <p:spTgt spid="14"/>
                                        </p:tgtEl>
                                      </p:cBhvr>
                                    </p:animEffect>
                                  </p:childTnLst>
                                </p:cTn>
                              </p:par>
                            </p:childTnLst>
                          </p:cTn>
                        </p:par>
                      </p:childTnLst>
                    </p:cTn>
                  </p:par>
                  <p:par>
                    <p:cTn id="66" fill="hold">
                      <p:stCondLst>
                        <p:cond delay="indefinite"/>
                      </p:stCondLst>
                      <p:childTnLst>
                        <p:par>
                          <p:cTn id="67" fill="hold">
                            <p:stCondLst>
                              <p:cond delay="0"/>
                            </p:stCondLst>
                            <p:childTnLst>
                              <p:par>
                                <p:cTn id="68" presetID="29"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 calcmode="lin" valueType="num">
                                      <p:cBhvr>
                                        <p:cTn id="70" dur="1000" fill="hold"/>
                                        <p:tgtEl>
                                          <p:spTgt spid="15"/>
                                        </p:tgtEl>
                                        <p:attrNameLst>
                                          <p:attrName>ppt_x</p:attrName>
                                        </p:attrNameLst>
                                      </p:cBhvr>
                                      <p:tavLst>
                                        <p:tav tm="0">
                                          <p:val>
                                            <p:strVal val="#ppt_x-.2"/>
                                          </p:val>
                                        </p:tav>
                                        <p:tav tm="100000">
                                          <p:val>
                                            <p:strVal val="#ppt_x"/>
                                          </p:val>
                                        </p:tav>
                                      </p:tavLst>
                                    </p:anim>
                                    <p:anim calcmode="lin" valueType="num">
                                      <p:cBhvr>
                                        <p:cTn id="71" dur="1000" fill="hold"/>
                                        <p:tgtEl>
                                          <p:spTgt spid="15"/>
                                        </p:tgtEl>
                                        <p:attrNameLst>
                                          <p:attrName>ppt_y</p:attrName>
                                        </p:attrNameLst>
                                      </p:cBhvr>
                                      <p:tavLst>
                                        <p:tav tm="0">
                                          <p:val>
                                            <p:strVal val="#ppt_y"/>
                                          </p:val>
                                        </p:tav>
                                        <p:tav tm="100000">
                                          <p:val>
                                            <p:strVal val="#ppt_y"/>
                                          </p:val>
                                        </p:tav>
                                      </p:tavLst>
                                    </p:anim>
                                    <p:animEffect transition="in" filter="wipe(right)" prLst="gradientSize: 0.1">
                                      <p:cBhvr>
                                        <p:cTn id="72" dur="1000"/>
                                        <p:tgtEl>
                                          <p:spTgt spid="15"/>
                                        </p:tgtEl>
                                      </p:cBhvr>
                                    </p:animEffect>
                                  </p:childTnLst>
                                </p:cTn>
                              </p:par>
                            </p:childTnLst>
                          </p:cTn>
                        </p:par>
                      </p:childTnLst>
                    </p:cTn>
                  </p:par>
                  <p:par>
                    <p:cTn id="73" fill="hold">
                      <p:stCondLst>
                        <p:cond delay="indefinite"/>
                      </p:stCondLst>
                      <p:childTnLst>
                        <p:par>
                          <p:cTn id="74" fill="hold">
                            <p:stCondLst>
                              <p:cond delay="0"/>
                            </p:stCondLst>
                            <p:childTnLst>
                              <p:par>
                                <p:cTn id="75" presetID="29" presetClass="entr" presetSubtype="0" fill="hold" grpId="0" nodeType="click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1000" fill="hold"/>
                                        <p:tgtEl>
                                          <p:spTgt spid="16"/>
                                        </p:tgtEl>
                                        <p:attrNameLst>
                                          <p:attrName>ppt_x</p:attrName>
                                        </p:attrNameLst>
                                      </p:cBhvr>
                                      <p:tavLst>
                                        <p:tav tm="0">
                                          <p:val>
                                            <p:strVal val="#ppt_x-.2"/>
                                          </p:val>
                                        </p:tav>
                                        <p:tav tm="100000">
                                          <p:val>
                                            <p:strVal val="#ppt_x"/>
                                          </p:val>
                                        </p:tav>
                                      </p:tavLst>
                                    </p:anim>
                                    <p:anim calcmode="lin" valueType="num">
                                      <p:cBhvr>
                                        <p:cTn id="78" dur="10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79" dur="1000"/>
                                        <p:tgtEl>
                                          <p:spTgt spid="16"/>
                                        </p:tgtEl>
                                      </p:cBhvr>
                                    </p:animEffect>
                                  </p:childTnLst>
                                </p:cTn>
                              </p:par>
                            </p:childTnLst>
                          </p:cTn>
                        </p:par>
                      </p:childTnLst>
                    </p:cTn>
                  </p:par>
                  <p:par>
                    <p:cTn id="80" fill="hold">
                      <p:stCondLst>
                        <p:cond delay="indefinite"/>
                      </p:stCondLst>
                      <p:childTnLst>
                        <p:par>
                          <p:cTn id="81" fill="hold">
                            <p:stCondLst>
                              <p:cond delay="0"/>
                            </p:stCondLst>
                            <p:childTnLst>
                              <p:par>
                                <p:cTn id="82" presetID="29" presetClass="entr" presetSubtype="0" fill="hold" grpId="0" nodeType="clickEffect">
                                  <p:stCondLst>
                                    <p:cond delay="0"/>
                                  </p:stCondLst>
                                  <p:childTnLst>
                                    <p:set>
                                      <p:cBhvr>
                                        <p:cTn id="83" dur="1" fill="hold">
                                          <p:stCondLst>
                                            <p:cond delay="0"/>
                                          </p:stCondLst>
                                        </p:cTn>
                                        <p:tgtEl>
                                          <p:spTgt spid="17"/>
                                        </p:tgtEl>
                                        <p:attrNameLst>
                                          <p:attrName>style.visibility</p:attrName>
                                        </p:attrNameLst>
                                      </p:cBhvr>
                                      <p:to>
                                        <p:strVal val="visible"/>
                                      </p:to>
                                    </p:set>
                                    <p:anim calcmode="lin" valueType="num">
                                      <p:cBhvr>
                                        <p:cTn id="84" dur="1000" fill="hold"/>
                                        <p:tgtEl>
                                          <p:spTgt spid="17"/>
                                        </p:tgtEl>
                                        <p:attrNameLst>
                                          <p:attrName>ppt_x</p:attrName>
                                        </p:attrNameLst>
                                      </p:cBhvr>
                                      <p:tavLst>
                                        <p:tav tm="0">
                                          <p:val>
                                            <p:strVal val="#ppt_x-.2"/>
                                          </p:val>
                                        </p:tav>
                                        <p:tav tm="100000">
                                          <p:val>
                                            <p:strVal val="#ppt_x"/>
                                          </p:val>
                                        </p:tav>
                                      </p:tavLst>
                                    </p:anim>
                                    <p:anim calcmode="lin" valueType="num">
                                      <p:cBhvr>
                                        <p:cTn id="85"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86" dur="1000"/>
                                        <p:tgtEl>
                                          <p:spTgt spid="17"/>
                                        </p:tgtEl>
                                      </p:cBhvr>
                                    </p:animEffect>
                                  </p:childTnLst>
                                </p:cTn>
                              </p:par>
                            </p:childTnLst>
                          </p:cTn>
                        </p:par>
                      </p:childTnLst>
                    </p:cTn>
                  </p:par>
                  <p:par>
                    <p:cTn id="87" fill="hold">
                      <p:stCondLst>
                        <p:cond delay="indefinite"/>
                      </p:stCondLst>
                      <p:childTnLst>
                        <p:par>
                          <p:cTn id="88" fill="hold">
                            <p:stCondLst>
                              <p:cond delay="0"/>
                            </p:stCondLst>
                            <p:childTnLst>
                              <p:par>
                                <p:cTn id="89" presetID="29" presetClass="entr" presetSubtype="0" fill="hold" grpId="0" nodeType="click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p:cTn id="91" dur="1000" fill="hold"/>
                                        <p:tgtEl>
                                          <p:spTgt spid="18"/>
                                        </p:tgtEl>
                                        <p:attrNameLst>
                                          <p:attrName>ppt_x</p:attrName>
                                        </p:attrNameLst>
                                      </p:cBhvr>
                                      <p:tavLst>
                                        <p:tav tm="0">
                                          <p:val>
                                            <p:strVal val="#ppt_x-.2"/>
                                          </p:val>
                                        </p:tav>
                                        <p:tav tm="100000">
                                          <p:val>
                                            <p:strVal val="#ppt_x"/>
                                          </p:val>
                                        </p:tav>
                                      </p:tavLst>
                                    </p:anim>
                                    <p:anim calcmode="lin" valueType="num">
                                      <p:cBhvr>
                                        <p:cTn id="92" dur="1000" fill="hold"/>
                                        <p:tgtEl>
                                          <p:spTgt spid="18"/>
                                        </p:tgtEl>
                                        <p:attrNameLst>
                                          <p:attrName>ppt_y</p:attrName>
                                        </p:attrNameLst>
                                      </p:cBhvr>
                                      <p:tavLst>
                                        <p:tav tm="0">
                                          <p:val>
                                            <p:strVal val="#ppt_y"/>
                                          </p:val>
                                        </p:tav>
                                        <p:tav tm="100000">
                                          <p:val>
                                            <p:strVal val="#ppt_y"/>
                                          </p:val>
                                        </p:tav>
                                      </p:tavLst>
                                    </p:anim>
                                    <p:animEffect transition="in" filter="wipe(right)" prLst="gradientSize: 0.1">
                                      <p:cBhvr>
                                        <p:cTn id="93" dur="1000"/>
                                        <p:tgtEl>
                                          <p:spTgt spid="18"/>
                                        </p:tgtEl>
                                      </p:cBhvr>
                                    </p:animEffect>
                                  </p:childTnLst>
                                </p:cTn>
                              </p:par>
                            </p:childTnLst>
                          </p:cTn>
                        </p:par>
                      </p:childTnLst>
                    </p:cTn>
                  </p:par>
                  <p:par>
                    <p:cTn id="94" fill="hold">
                      <p:stCondLst>
                        <p:cond delay="indefinite"/>
                      </p:stCondLst>
                      <p:childTnLst>
                        <p:par>
                          <p:cTn id="95" fill="hold">
                            <p:stCondLst>
                              <p:cond delay="0"/>
                            </p:stCondLst>
                            <p:childTnLst>
                              <p:par>
                                <p:cTn id="96" presetID="29" presetClass="entr" presetSubtype="0" fill="hold" grpId="0" nodeType="clickEffect">
                                  <p:stCondLst>
                                    <p:cond delay="0"/>
                                  </p:stCondLst>
                                  <p:childTnLst>
                                    <p:set>
                                      <p:cBhvr>
                                        <p:cTn id="97" dur="1" fill="hold">
                                          <p:stCondLst>
                                            <p:cond delay="0"/>
                                          </p:stCondLst>
                                        </p:cTn>
                                        <p:tgtEl>
                                          <p:spTgt spid="19"/>
                                        </p:tgtEl>
                                        <p:attrNameLst>
                                          <p:attrName>style.visibility</p:attrName>
                                        </p:attrNameLst>
                                      </p:cBhvr>
                                      <p:to>
                                        <p:strVal val="visible"/>
                                      </p:to>
                                    </p:set>
                                    <p:anim calcmode="lin" valueType="num">
                                      <p:cBhvr>
                                        <p:cTn id="98" dur="1000" fill="hold"/>
                                        <p:tgtEl>
                                          <p:spTgt spid="19"/>
                                        </p:tgtEl>
                                        <p:attrNameLst>
                                          <p:attrName>ppt_x</p:attrName>
                                        </p:attrNameLst>
                                      </p:cBhvr>
                                      <p:tavLst>
                                        <p:tav tm="0">
                                          <p:val>
                                            <p:strVal val="#ppt_x-.2"/>
                                          </p:val>
                                        </p:tav>
                                        <p:tav tm="100000">
                                          <p:val>
                                            <p:strVal val="#ppt_x"/>
                                          </p:val>
                                        </p:tav>
                                      </p:tavLst>
                                    </p:anim>
                                    <p:anim calcmode="lin" valueType="num">
                                      <p:cBhvr>
                                        <p:cTn id="99" dur="10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100" dur="1000"/>
                                        <p:tgtEl>
                                          <p:spTgt spid="19"/>
                                        </p:tgtEl>
                                      </p:cBhvr>
                                    </p:animEffect>
                                  </p:childTnLst>
                                </p:cTn>
                              </p:par>
                            </p:childTnLst>
                          </p:cTn>
                        </p:par>
                      </p:childTnLst>
                    </p:cTn>
                  </p:par>
                  <p:par>
                    <p:cTn id="101" fill="hold">
                      <p:stCondLst>
                        <p:cond delay="indefinite"/>
                      </p:stCondLst>
                      <p:childTnLst>
                        <p:par>
                          <p:cTn id="102" fill="hold">
                            <p:stCondLst>
                              <p:cond delay="0"/>
                            </p:stCondLst>
                            <p:childTnLst>
                              <p:par>
                                <p:cTn id="103" presetID="29" presetClass="entr" presetSubtype="0" fill="hold" grpId="0" nodeType="clickEffect">
                                  <p:stCondLst>
                                    <p:cond delay="0"/>
                                  </p:stCondLst>
                                  <p:childTnLst>
                                    <p:set>
                                      <p:cBhvr>
                                        <p:cTn id="104" dur="1" fill="hold">
                                          <p:stCondLst>
                                            <p:cond delay="0"/>
                                          </p:stCondLst>
                                        </p:cTn>
                                        <p:tgtEl>
                                          <p:spTgt spid="20"/>
                                        </p:tgtEl>
                                        <p:attrNameLst>
                                          <p:attrName>style.visibility</p:attrName>
                                        </p:attrNameLst>
                                      </p:cBhvr>
                                      <p:to>
                                        <p:strVal val="visible"/>
                                      </p:to>
                                    </p:set>
                                    <p:anim calcmode="lin" valueType="num">
                                      <p:cBhvr>
                                        <p:cTn id="105" dur="1000" fill="hold"/>
                                        <p:tgtEl>
                                          <p:spTgt spid="20"/>
                                        </p:tgtEl>
                                        <p:attrNameLst>
                                          <p:attrName>ppt_x</p:attrName>
                                        </p:attrNameLst>
                                      </p:cBhvr>
                                      <p:tavLst>
                                        <p:tav tm="0">
                                          <p:val>
                                            <p:strVal val="#ppt_x-.2"/>
                                          </p:val>
                                        </p:tav>
                                        <p:tav tm="100000">
                                          <p:val>
                                            <p:strVal val="#ppt_x"/>
                                          </p:val>
                                        </p:tav>
                                      </p:tavLst>
                                    </p:anim>
                                    <p:anim calcmode="lin" valueType="num">
                                      <p:cBhvr>
                                        <p:cTn id="106" dur="10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107" dur="1000"/>
                                        <p:tgtEl>
                                          <p:spTgt spid="20"/>
                                        </p:tgtEl>
                                      </p:cBhvr>
                                    </p:animEffect>
                                  </p:childTnLst>
                                </p:cTn>
                              </p:par>
                            </p:childTnLst>
                          </p:cTn>
                        </p:par>
                      </p:childTnLst>
                    </p:cTn>
                  </p:par>
                  <p:par>
                    <p:cTn id="108" fill="hold">
                      <p:stCondLst>
                        <p:cond delay="indefinite"/>
                      </p:stCondLst>
                      <p:childTnLst>
                        <p:par>
                          <p:cTn id="109" fill="hold">
                            <p:stCondLst>
                              <p:cond delay="0"/>
                            </p:stCondLst>
                            <p:childTnLst>
                              <p:par>
                                <p:cTn id="110" presetID="29" presetClass="entr" presetSubtype="0" fill="hold" grpId="0" nodeType="clickEffect">
                                  <p:stCondLst>
                                    <p:cond delay="0"/>
                                  </p:stCondLst>
                                  <p:childTnLst>
                                    <p:set>
                                      <p:cBhvr>
                                        <p:cTn id="111" dur="1" fill="hold">
                                          <p:stCondLst>
                                            <p:cond delay="0"/>
                                          </p:stCondLst>
                                        </p:cTn>
                                        <p:tgtEl>
                                          <p:spTgt spid="21"/>
                                        </p:tgtEl>
                                        <p:attrNameLst>
                                          <p:attrName>style.visibility</p:attrName>
                                        </p:attrNameLst>
                                      </p:cBhvr>
                                      <p:to>
                                        <p:strVal val="visible"/>
                                      </p:to>
                                    </p:set>
                                    <p:anim calcmode="lin" valueType="num">
                                      <p:cBhvr>
                                        <p:cTn id="112" dur="1000" fill="hold"/>
                                        <p:tgtEl>
                                          <p:spTgt spid="21"/>
                                        </p:tgtEl>
                                        <p:attrNameLst>
                                          <p:attrName>ppt_x</p:attrName>
                                        </p:attrNameLst>
                                      </p:cBhvr>
                                      <p:tavLst>
                                        <p:tav tm="0">
                                          <p:val>
                                            <p:strVal val="#ppt_x-.2"/>
                                          </p:val>
                                        </p:tav>
                                        <p:tav tm="100000">
                                          <p:val>
                                            <p:strVal val="#ppt_x"/>
                                          </p:val>
                                        </p:tav>
                                      </p:tavLst>
                                    </p:anim>
                                    <p:anim calcmode="lin" valueType="num">
                                      <p:cBhvr>
                                        <p:cTn id="113" dur="1000" fill="hold"/>
                                        <p:tgtEl>
                                          <p:spTgt spid="21"/>
                                        </p:tgtEl>
                                        <p:attrNameLst>
                                          <p:attrName>ppt_y</p:attrName>
                                        </p:attrNameLst>
                                      </p:cBhvr>
                                      <p:tavLst>
                                        <p:tav tm="0">
                                          <p:val>
                                            <p:strVal val="#ppt_y"/>
                                          </p:val>
                                        </p:tav>
                                        <p:tav tm="100000">
                                          <p:val>
                                            <p:strVal val="#ppt_y"/>
                                          </p:val>
                                        </p:tav>
                                      </p:tavLst>
                                    </p:anim>
                                    <p:animEffect transition="in" filter="wipe(right)" prLst="gradientSize: 0.1">
                                      <p:cBhvr>
                                        <p:cTn id="114"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10" grpId="0"/>
      <p:bldP spid="11" grpId="0"/>
      <p:bldP spid="12" grpId="0"/>
      <p:bldP spid="8" grpId="0"/>
      <p:bldP spid="9" grpId="0"/>
      <p:bldP spid="13" grpId="0"/>
      <p:bldP spid="14" grpId="0"/>
      <p:bldP spid="15" grpId="0"/>
      <p:bldP spid="16" grpId="0"/>
      <p:bldP spid="17" grpId="0"/>
      <p:bldP spid="18" grpId="0"/>
      <p:bldP spid="19"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Common Expressions Sentence</a:t>
            </a:r>
            <a:endParaRPr lang="en-AU" b="1" dirty="0"/>
          </a:p>
        </p:txBody>
      </p:sp>
      <p:sp>
        <p:nvSpPr>
          <p:cNvPr id="4" name="Rectangle 3"/>
          <p:cNvSpPr/>
          <p:nvPr/>
        </p:nvSpPr>
        <p:spPr>
          <a:xfrm>
            <a:off x="1331640" y="3569275"/>
            <a:ext cx="4698081" cy="707886"/>
          </a:xfrm>
          <a:prstGeom prst="rect">
            <a:avLst/>
          </a:prstGeom>
          <a:noFill/>
        </p:spPr>
        <p:txBody>
          <a:bodyPr wrap="none" lIns="91440" tIns="45720" rIns="91440" bIns="45720">
            <a:spAutoFit/>
          </a:bodyPr>
          <a:lstStyle/>
          <a:p>
            <a:pPr algn="ctr"/>
            <a:r>
              <a:rPr lang="en-US" sz="4000" b="1" dirty="0"/>
              <a:t>I’m Knackered </a:t>
            </a:r>
            <a:r>
              <a:rPr lang="en-US" sz="2000" b="1" dirty="0"/>
              <a:t>= I’m tired</a:t>
            </a:r>
          </a:p>
        </p:txBody>
      </p:sp>
      <p:sp>
        <p:nvSpPr>
          <p:cNvPr id="5" name="Rectangle 4"/>
          <p:cNvSpPr/>
          <p:nvPr/>
        </p:nvSpPr>
        <p:spPr>
          <a:xfrm>
            <a:off x="1681717" y="4941168"/>
            <a:ext cx="6514669" cy="707886"/>
          </a:xfrm>
          <a:prstGeom prst="rect">
            <a:avLst/>
          </a:prstGeom>
          <a:noFill/>
        </p:spPr>
        <p:txBody>
          <a:bodyPr wrap="none" lIns="91440" tIns="45720" rIns="91440" bIns="45720">
            <a:spAutoFit/>
          </a:bodyPr>
          <a:lstStyle/>
          <a:p>
            <a:pPr algn="ctr"/>
            <a:r>
              <a:rPr lang="en-US" sz="4000" b="1" dirty="0"/>
              <a:t>Taking the Mick </a:t>
            </a:r>
            <a:r>
              <a:rPr lang="en-US" sz="2000" b="1" dirty="0"/>
              <a:t>= Teasing/making fun of</a:t>
            </a:r>
          </a:p>
        </p:txBody>
      </p:sp>
      <p:sp>
        <p:nvSpPr>
          <p:cNvPr id="6" name="Rectangle 5"/>
          <p:cNvSpPr/>
          <p:nvPr/>
        </p:nvSpPr>
        <p:spPr>
          <a:xfrm>
            <a:off x="1547664" y="1484784"/>
            <a:ext cx="5177636" cy="707886"/>
          </a:xfrm>
          <a:prstGeom prst="rect">
            <a:avLst/>
          </a:prstGeom>
          <a:noFill/>
        </p:spPr>
        <p:txBody>
          <a:bodyPr wrap="none" lIns="91440" tIns="45720" rIns="91440" bIns="45720">
            <a:spAutoFit/>
          </a:bodyPr>
          <a:lstStyle/>
          <a:p>
            <a:r>
              <a:rPr lang="en-US" sz="4000" b="1" dirty="0"/>
              <a:t>Big girl’s blouse </a:t>
            </a:r>
            <a:r>
              <a:rPr lang="en-US" sz="2000" b="1" dirty="0"/>
              <a:t>= A weakling</a:t>
            </a:r>
          </a:p>
        </p:txBody>
      </p:sp>
      <p:sp>
        <p:nvSpPr>
          <p:cNvPr id="7" name="Rectangle 6"/>
          <p:cNvSpPr/>
          <p:nvPr/>
        </p:nvSpPr>
        <p:spPr>
          <a:xfrm>
            <a:off x="2144502" y="2924944"/>
            <a:ext cx="2631170" cy="707886"/>
          </a:xfrm>
          <a:prstGeom prst="rect">
            <a:avLst/>
          </a:prstGeom>
          <a:noFill/>
        </p:spPr>
        <p:txBody>
          <a:bodyPr wrap="none" lIns="91440" tIns="45720" rIns="91440" bIns="45720">
            <a:spAutoFit/>
          </a:bodyPr>
          <a:lstStyle/>
          <a:p>
            <a:pPr algn="ctr"/>
            <a:r>
              <a:rPr lang="en-US" sz="4000" b="1" dirty="0"/>
              <a:t>Leg it </a:t>
            </a:r>
            <a:r>
              <a:rPr lang="en-US" sz="2000" b="1" dirty="0"/>
              <a:t>= Run fast</a:t>
            </a:r>
          </a:p>
        </p:txBody>
      </p:sp>
      <p:sp>
        <p:nvSpPr>
          <p:cNvPr id="8" name="Rectangle 7"/>
          <p:cNvSpPr/>
          <p:nvPr/>
        </p:nvSpPr>
        <p:spPr>
          <a:xfrm>
            <a:off x="796700" y="4277161"/>
            <a:ext cx="6786153" cy="707886"/>
          </a:xfrm>
          <a:prstGeom prst="rect">
            <a:avLst/>
          </a:prstGeom>
          <a:noFill/>
        </p:spPr>
        <p:txBody>
          <a:bodyPr wrap="none" lIns="91440" tIns="45720" rIns="91440" bIns="45720">
            <a:spAutoFit/>
          </a:bodyPr>
          <a:lstStyle/>
          <a:p>
            <a:pPr algn="ctr"/>
            <a:r>
              <a:rPr lang="en-US" sz="4000" b="1" dirty="0"/>
              <a:t>Popped his/her cloggs </a:t>
            </a:r>
            <a:r>
              <a:rPr lang="en-US" sz="2000" b="1" dirty="0"/>
              <a:t>= He/she died</a:t>
            </a:r>
          </a:p>
        </p:txBody>
      </p:sp>
      <p:sp>
        <p:nvSpPr>
          <p:cNvPr id="9" name="Rectangle 8"/>
          <p:cNvSpPr/>
          <p:nvPr/>
        </p:nvSpPr>
        <p:spPr>
          <a:xfrm>
            <a:off x="-555168" y="2276872"/>
            <a:ext cx="9144001" cy="707886"/>
          </a:xfrm>
          <a:prstGeom prst="rect">
            <a:avLst/>
          </a:prstGeom>
          <a:noFill/>
        </p:spPr>
        <p:txBody>
          <a:bodyPr wrap="square" lIns="91440" tIns="45720" rIns="91440" bIns="45720">
            <a:spAutoFit/>
          </a:bodyPr>
          <a:lstStyle/>
          <a:p>
            <a:pPr algn="ctr"/>
            <a:r>
              <a:rPr lang="en-US" sz="4000" b="1" dirty="0"/>
              <a:t>Bob’s your uncle </a:t>
            </a:r>
            <a:r>
              <a:rPr lang="en-US" sz="2000" b="1" dirty="0"/>
              <a:t>= You will be successful</a:t>
            </a:r>
          </a:p>
        </p:txBody>
      </p:sp>
      <p:sp>
        <p:nvSpPr>
          <p:cNvPr id="10" name="Rectangle 9"/>
          <p:cNvSpPr/>
          <p:nvPr/>
        </p:nvSpPr>
        <p:spPr>
          <a:xfrm>
            <a:off x="2555776" y="5589240"/>
            <a:ext cx="5352492" cy="707886"/>
          </a:xfrm>
          <a:prstGeom prst="rect">
            <a:avLst/>
          </a:prstGeom>
          <a:noFill/>
        </p:spPr>
        <p:txBody>
          <a:bodyPr wrap="none" lIns="91440" tIns="45720" rIns="91440" bIns="45720">
            <a:spAutoFit/>
          </a:bodyPr>
          <a:lstStyle/>
          <a:p>
            <a:pPr algn="ctr"/>
            <a:r>
              <a:rPr lang="en-US" sz="4000" b="1" dirty="0"/>
              <a:t>Want a brew? </a:t>
            </a:r>
            <a:r>
              <a:rPr lang="en-US" sz="2000" b="1" dirty="0"/>
              <a:t>= Want a cup of tea?</a:t>
            </a:r>
          </a:p>
        </p:txBody>
      </p:sp>
      <p:pic>
        <p:nvPicPr>
          <p:cNvPr id="3" name="圖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73372" y="2540356"/>
            <a:ext cx="1519108" cy="1968764"/>
          </a:xfrm>
          <a:prstGeom prst="rect">
            <a:avLst/>
          </a:prstGeom>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by="(-#ppt_w*2)" calcmode="lin" valueType="num">
                                      <p:cBhvr rctx="PPT">
                                        <p:cTn id="15" dur="500" autoRev="1" fill="hold">
                                          <p:stCondLst>
                                            <p:cond delay="0"/>
                                          </p:stCondLst>
                                        </p:cTn>
                                        <p:tgtEl>
                                          <p:spTgt spid="5"/>
                                        </p:tgtEl>
                                        <p:attrNameLst>
                                          <p:attrName>ppt_w</p:attrName>
                                        </p:attrNameLst>
                                      </p:cBhvr>
                                    </p:anim>
                                    <p:anim by="(#ppt_w*0.50)" calcmode="lin" valueType="num">
                                      <p:cBhvr>
                                        <p:cTn id="16" dur="500" decel="50000" autoRev="1" fill="hold">
                                          <p:stCondLst>
                                            <p:cond delay="0"/>
                                          </p:stCondLst>
                                        </p:cTn>
                                        <p:tgtEl>
                                          <p:spTgt spid="5"/>
                                        </p:tgtEl>
                                        <p:attrNameLst>
                                          <p:attrName>ppt_x</p:attrName>
                                        </p:attrNameLst>
                                      </p:cBhvr>
                                    </p:anim>
                                    <p:anim from="(-#ppt_h/2)" to="(#ppt_y)" calcmode="lin" valueType="num">
                                      <p:cBhvr>
                                        <p:cTn id="17" dur="1000" fill="hold">
                                          <p:stCondLst>
                                            <p:cond delay="0"/>
                                          </p:stCondLst>
                                        </p:cTn>
                                        <p:tgtEl>
                                          <p:spTgt spid="5"/>
                                        </p:tgtEl>
                                        <p:attrNameLst>
                                          <p:attrName>ppt_y</p:attrName>
                                        </p:attrNameLst>
                                      </p:cBhvr>
                                    </p:anim>
                                    <p:animRot by="21600000">
                                      <p:cBhvr>
                                        <p:cTn id="18" dur="1000" fill="hold">
                                          <p:stCondLst>
                                            <p:cond delay="0"/>
                                          </p:stCondLst>
                                        </p:cTn>
                                        <p:tgtEl>
                                          <p:spTgt spid="5"/>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grpId="0" nodeType="clickEffect">
                                  <p:stCondLst>
                                    <p:cond delay="0"/>
                                  </p:stCondLst>
                                  <p:iterate type="lt">
                                    <p:tmPct val="10000"/>
                                  </p:iterate>
                                  <p:childTnLst>
                                    <p:set>
                                      <p:cBhvr>
                                        <p:cTn id="22" dur="1" fill="hold">
                                          <p:stCondLst>
                                            <p:cond delay="0"/>
                                          </p:stCondLst>
                                        </p:cTn>
                                        <p:tgtEl>
                                          <p:spTgt spid="6"/>
                                        </p:tgtEl>
                                        <p:attrNameLst>
                                          <p:attrName>style.visibility</p:attrName>
                                        </p:attrNameLst>
                                      </p:cBhvr>
                                      <p:to>
                                        <p:strVal val="visible"/>
                                      </p:to>
                                    </p:set>
                                    <p:anim by="(-#ppt_w*2)" calcmode="lin" valueType="num">
                                      <p:cBhvr rctx="PPT">
                                        <p:cTn id="23" dur="500" autoRev="1" fill="hold">
                                          <p:stCondLst>
                                            <p:cond delay="0"/>
                                          </p:stCondLst>
                                        </p:cTn>
                                        <p:tgtEl>
                                          <p:spTgt spid="6"/>
                                        </p:tgtEl>
                                        <p:attrNameLst>
                                          <p:attrName>ppt_w</p:attrName>
                                        </p:attrNameLst>
                                      </p:cBhvr>
                                    </p:anim>
                                    <p:anim by="(#ppt_w*0.50)" calcmode="lin" valueType="num">
                                      <p:cBhvr>
                                        <p:cTn id="24" dur="500" decel="50000" autoRev="1" fill="hold">
                                          <p:stCondLst>
                                            <p:cond delay="0"/>
                                          </p:stCondLst>
                                        </p:cTn>
                                        <p:tgtEl>
                                          <p:spTgt spid="6"/>
                                        </p:tgtEl>
                                        <p:attrNameLst>
                                          <p:attrName>ppt_x</p:attrName>
                                        </p:attrNameLst>
                                      </p:cBhvr>
                                    </p:anim>
                                    <p:anim from="(-#ppt_h/2)" to="(#ppt_y)" calcmode="lin" valueType="num">
                                      <p:cBhvr>
                                        <p:cTn id="25" dur="1000" fill="hold">
                                          <p:stCondLst>
                                            <p:cond delay="0"/>
                                          </p:stCondLst>
                                        </p:cTn>
                                        <p:tgtEl>
                                          <p:spTgt spid="6"/>
                                        </p:tgtEl>
                                        <p:attrNameLst>
                                          <p:attrName>ppt_y</p:attrName>
                                        </p:attrNameLst>
                                      </p:cBhvr>
                                    </p:anim>
                                    <p:animRot by="21600000">
                                      <p:cBhvr>
                                        <p:cTn id="26" dur="1000" fill="hold">
                                          <p:stCondLst>
                                            <p:cond delay="0"/>
                                          </p:stCondLst>
                                        </p:cTn>
                                        <p:tgtEl>
                                          <p:spTgt spid="6"/>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7"/>
                                        </p:tgtEl>
                                        <p:attrNameLst>
                                          <p:attrName>style.visibility</p:attrName>
                                        </p:attrNameLst>
                                      </p:cBhvr>
                                      <p:to>
                                        <p:strVal val="visible"/>
                                      </p:to>
                                    </p:set>
                                    <p:anim by="(-#ppt_w*2)" calcmode="lin" valueType="num">
                                      <p:cBhvr rctx="PPT">
                                        <p:cTn id="31" dur="500" autoRev="1" fill="hold">
                                          <p:stCondLst>
                                            <p:cond delay="0"/>
                                          </p:stCondLst>
                                        </p:cTn>
                                        <p:tgtEl>
                                          <p:spTgt spid="7"/>
                                        </p:tgtEl>
                                        <p:attrNameLst>
                                          <p:attrName>ppt_w</p:attrName>
                                        </p:attrNameLst>
                                      </p:cBhvr>
                                    </p:anim>
                                    <p:anim by="(#ppt_w*0.50)" calcmode="lin" valueType="num">
                                      <p:cBhvr>
                                        <p:cTn id="32" dur="500" decel="50000" autoRev="1" fill="hold">
                                          <p:stCondLst>
                                            <p:cond delay="0"/>
                                          </p:stCondLst>
                                        </p:cTn>
                                        <p:tgtEl>
                                          <p:spTgt spid="7"/>
                                        </p:tgtEl>
                                        <p:attrNameLst>
                                          <p:attrName>ppt_x</p:attrName>
                                        </p:attrNameLst>
                                      </p:cBhvr>
                                    </p:anim>
                                    <p:anim from="(-#ppt_h/2)" to="(#ppt_y)" calcmode="lin" valueType="num">
                                      <p:cBhvr>
                                        <p:cTn id="33" dur="1000" fill="hold">
                                          <p:stCondLst>
                                            <p:cond delay="0"/>
                                          </p:stCondLst>
                                        </p:cTn>
                                        <p:tgtEl>
                                          <p:spTgt spid="7"/>
                                        </p:tgtEl>
                                        <p:attrNameLst>
                                          <p:attrName>ppt_y</p:attrName>
                                        </p:attrNameLst>
                                      </p:cBhvr>
                                    </p:anim>
                                    <p:animRot by="21600000">
                                      <p:cBhvr>
                                        <p:cTn id="34" dur="1000" fill="hold">
                                          <p:stCondLst>
                                            <p:cond delay="0"/>
                                          </p:stCondLst>
                                        </p:cTn>
                                        <p:tgtEl>
                                          <p:spTgt spid="7"/>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56" presetClass="entr" presetSubtype="0" fill="hold" grpId="0" nodeType="clickEffect">
                                  <p:stCondLst>
                                    <p:cond delay="0"/>
                                  </p:stCondLst>
                                  <p:iterate type="lt">
                                    <p:tmPct val="10000"/>
                                  </p:iterate>
                                  <p:childTnLst>
                                    <p:set>
                                      <p:cBhvr>
                                        <p:cTn id="38" dur="1" fill="hold">
                                          <p:stCondLst>
                                            <p:cond delay="0"/>
                                          </p:stCondLst>
                                        </p:cTn>
                                        <p:tgtEl>
                                          <p:spTgt spid="8"/>
                                        </p:tgtEl>
                                        <p:attrNameLst>
                                          <p:attrName>style.visibility</p:attrName>
                                        </p:attrNameLst>
                                      </p:cBhvr>
                                      <p:to>
                                        <p:strVal val="visible"/>
                                      </p:to>
                                    </p:set>
                                    <p:anim by="(-#ppt_w*2)" calcmode="lin" valueType="num">
                                      <p:cBhvr rctx="PPT">
                                        <p:cTn id="39" dur="500" autoRev="1" fill="hold">
                                          <p:stCondLst>
                                            <p:cond delay="0"/>
                                          </p:stCondLst>
                                        </p:cTn>
                                        <p:tgtEl>
                                          <p:spTgt spid="8"/>
                                        </p:tgtEl>
                                        <p:attrNameLst>
                                          <p:attrName>ppt_w</p:attrName>
                                        </p:attrNameLst>
                                      </p:cBhvr>
                                    </p:anim>
                                    <p:anim by="(#ppt_w*0.50)" calcmode="lin" valueType="num">
                                      <p:cBhvr>
                                        <p:cTn id="40" dur="500" decel="50000" autoRev="1" fill="hold">
                                          <p:stCondLst>
                                            <p:cond delay="0"/>
                                          </p:stCondLst>
                                        </p:cTn>
                                        <p:tgtEl>
                                          <p:spTgt spid="8"/>
                                        </p:tgtEl>
                                        <p:attrNameLst>
                                          <p:attrName>ppt_x</p:attrName>
                                        </p:attrNameLst>
                                      </p:cBhvr>
                                    </p:anim>
                                    <p:anim from="(-#ppt_h/2)" to="(#ppt_y)" calcmode="lin" valueType="num">
                                      <p:cBhvr>
                                        <p:cTn id="41" dur="1000" fill="hold">
                                          <p:stCondLst>
                                            <p:cond delay="0"/>
                                          </p:stCondLst>
                                        </p:cTn>
                                        <p:tgtEl>
                                          <p:spTgt spid="8"/>
                                        </p:tgtEl>
                                        <p:attrNameLst>
                                          <p:attrName>ppt_y</p:attrName>
                                        </p:attrNameLst>
                                      </p:cBhvr>
                                    </p:anim>
                                    <p:animRot by="21600000">
                                      <p:cBhvr>
                                        <p:cTn id="42" dur="1000" fill="hold">
                                          <p:stCondLst>
                                            <p:cond delay="0"/>
                                          </p:stCondLst>
                                        </p:cTn>
                                        <p:tgtEl>
                                          <p:spTgt spid="8"/>
                                        </p:tgtEl>
                                        <p:attrNameLst>
                                          <p:attrName>r</p:attrName>
                                        </p:attrNameLst>
                                      </p:cBhvr>
                                    </p:animRot>
                                  </p:childTnLst>
                                </p:cTn>
                              </p:par>
                            </p:childTnLst>
                          </p:cTn>
                        </p:par>
                      </p:childTnLst>
                    </p:cTn>
                  </p:par>
                  <p:par>
                    <p:cTn id="43" fill="hold">
                      <p:stCondLst>
                        <p:cond delay="indefinite"/>
                      </p:stCondLst>
                      <p:childTnLst>
                        <p:par>
                          <p:cTn id="44" fill="hold">
                            <p:stCondLst>
                              <p:cond delay="0"/>
                            </p:stCondLst>
                            <p:childTnLst>
                              <p:par>
                                <p:cTn id="45" presetID="56" presetClass="entr" presetSubtype="0" fill="hold" grpId="0" nodeType="clickEffect">
                                  <p:stCondLst>
                                    <p:cond delay="0"/>
                                  </p:stCondLst>
                                  <p:iterate type="lt">
                                    <p:tmPct val="10000"/>
                                  </p:iterate>
                                  <p:childTnLst>
                                    <p:set>
                                      <p:cBhvr>
                                        <p:cTn id="46" dur="1" fill="hold">
                                          <p:stCondLst>
                                            <p:cond delay="0"/>
                                          </p:stCondLst>
                                        </p:cTn>
                                        <p:tgtEl>
                                          <p:spTgt spid="9"/>
                                        </p:tgtEl>
                                        <p:attrNameLst>
                                          <p:attrName>style.visibility</p:attrName>
                                        </p:attrNameLst>
                                      </p:cBhvr>
                                      <p:to>
                                        <p:strVal val="visible"/>
                                      </p:to>
                                    </p:set>
                                    <p:anim by="(-#ppt_w*2)" calcmode="lin" valueType="num">
                                      <p:cBhvr rctx="PPT">
                                        <p:cTn id="47" dur="500" autoRev="1" fill="hold">
                                          <p:stCondLst>
                                            <p:cond delay="0"/>
                                          </p:stCondLst>
                                        </p:cTn>
                                        <p:tgtEl>
                                          <p:spTgt spid="9"/>
                                        </p:tgtEl>
                                        <p:attrNameLst>
                                          <p:attrName>ppt_w</p:attrName>
                                        </p:attrNameLst>
                                      </p:cBhvr>
                                    </p:anim>
                                    <p:anim by="(#ppt_w*0.50)" calcmode="lin" valueType="num">
                                      <p:cBhvr>
                                        <p:cTn id="48" dur="500" decel="50000" autoRev="1" fill="hold">
                                          <p:stCondLst>
                                            <p:cond delay="0"/>
                                          </p:stCondLst>
                                        </p:cTn>
                                        <p:tgtEl>
                                          <p:spTgt spid="9"/>
                                        </p:tgtEl>
                                        <p:attrNameLst>
                                          <p:attrName>ppt_x</p:attrName>
                                        </p:attrNameLst>
                                      </p:cBhvr>
                                    </p:anim>
                                    <p:anim from="(-#ppt_h/2)" to="(#ppt_y)" calcmode="lin" valueType="num">
                                      <p:cBhvr>
                                        <p:cTn id="49" dur="1000" fill="hold">
                                          <p:stCondLst>
                                            <p:cond delay="0"/>
                                          </p:stCondLst>
                                        </p:cTn>
                                        <p:tgtEl>
                                          <p:spTgt spid="9"/>
                                        </p:tgtEl>
                                        <p:attrNameLst>
                                          <p:attrName>ppt_y</p:attrName>
                                        </p:attrNameLst>
                                      </p:cBhvr>
                                    </p:anim>
                                    <p:animRot by="21600000">
                                      <p:cBhvr>
                                        <p:cTn id="50" dur="1000" fill="hold">
                                          <p:stCondLst>
                                            <p:cond delay="0"/>
                                          </p:stCondLst>
                                        </p:cTn>
                                        <p:tgtEl>
                                          <p:spTgt spid="9"/>
                                        </p:tgtEl>
                                        <p:attrNameLst>
                                          <p:attrName>r</p:attrName>
                                        </p:attrNameLst>
                                      </p:cBhvr>
                                    </p:animRot>
                                  </p:childTnLst>
                                </p:cTn>
                              </p:par>
                            </p:childTnLst>
                          </p:cTn>
                        </p:par>
                      </p:childTnLst>
                    </p:cTn>
                  </p:par>
                  <p:par>
                    <p:cTn id="51" fill="hold">
                      <p:stCondLst>
                        <p:cond delay="indefinite"/>
                      </p:stCondLst>
                      <p:childTnLst>
                        <p:par>
                          <p:cTn id="52" fill="hold">
                            <p:stCondLst>
                              <p:cond delay="0"/>
                            </p:stCondLst>
                            <p:childTnLst>
                              <p:par>
                                <p:cTn id="53" presetID="56" presetClass="entr" presetSubtype="0" fill="hold" grpId="0" nodeType="clickEffect">
                                  <p:stCondLst>
                                    <p:cond delay="0"/>
                                  </p:stCondLst>
                                  <p:iterate type="lt">
                                    <p:tmPct val="10000"/>
                                  </p:iterate>
                                  <p:childTnLst>
                                    <p:set>
                                      <p:cBhvr>
                                        <p:cTn id="54" dur="1" fill="hold">
                                          <p:stCondLst>
                                            <p:cond delay="0"/>
                                          </p:stCondLst>
                                        </p:cTn>
                                        <p:tgtEl>
                                          <p:spTgt spid="10"/>
                                        </p:tgtEl>
                                        <p:attrNameLst>
                                          <p:attrName>style.visibility</p:attrName>
                                        </p:attrNameLst>
                                      </p:cBhvr>
                                      <p:to>
                                        <p:strVal val="visible"/>
                                      </p:to>
                                    </p:set>
                                    <p:anim by="(-#ppt_w*2)" calcmode="lin" valueType="num">
                                      <p:cBhvr rctx="PPT">
                                        <p:cTn id="55" dur="500" autoRev="1" fill="hold">
                                          <p:stCondLst>
                                            <p:cond delay="0"/>
                                          </p:stCondLst>
                                        </p:cTn>
                                        <p:tgtEl>
                                          <p:spTgt spid="10"/>
                                        </p:tgtEl>
                                        <p:attrNameLst>
                                          <p:attrName>ppt_w</p:attrName>
                                        </p:attrNameLst>
                                      </p:cBhvr>
                                    </p:anim>
                                    <p:anim by="(#ppt_w*0.50)" calcmode="lin" valueType="num">
                                      <p:cBhvr>
                                        <p:cTn id="56" dur="500" decel="50000" autoRev="1" fill="hold">
                                          <p:stCondLst>
                                            <p:cond delay="0"/>
                                          </p:stCondLst>
                                        </p:cTn>
                                        <p:tgtEl>
                                          <p:spTgt spid="10"/>
                                        </p:tgtEl>
                                        <p:attrNameLst>
                                          <p:attrName>ppt_x</p:attrName>
                                        </p:attrNameLst>
                                      </p:cBhvr>
                                    </p:anim>
                                    <p:anim from="(-#ppt_h/2)" to="(#ppt_y)" calcmode="lin" valueType="num">
                                      <p:cBhvr>
                                        <p:cTn id="57" dur="1000" fill="hold">
                                          <p:stCondLst>
                                            <p:cond delay="0"/>
                                          </p:stCondLst>
                                        </p:cTn>
                                        <p:tgtEl>
                                          <p:spTgt spid="10"/>
                                        </p:tgtEl>
                                        <p:attrNameLst>
                                          <p:attrName>ppt_y</p:attrName>
                                        </p:attrNameLst>
                                      </p:cBhvr>
                                    </p:anim>
                                    <p:animRot by="21600000">
                                      <p:cBhvr>
                                        <p:cTn id="58" dur="1000" fill="hold">
                                          <p:stCondLst>
                                            <p:cond delay="0"/>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altLang="zh-TW" b="1" dirty="0"/>
              <a:t>Rhyming slang</a:t>
            </a:r>
            <a:r>
              <a:rPr lang="en-US" altLang="zh-TW" dirty="0"/>
              <a:t> is a form of phrase construction in the</a:t>
            </a:r>
            <a:r>
              <a:rPr lang="en-US" altLang="zh-TW" dirty="0">
                <a:solidFill>
                  <a:srgbClr val="FF0000"/>
                </a:solidFill>
              </a:rPr>
              <a:t> English language</a:t>
            </a:r>
            <a:r>
              <a:rPr lang="en-US" altLang="zh-TW" dirty="0"/>
              <a:t> that is especially prevalent in dialectal English from the </a:t>
            </a:r>
            <a:r>
              <a:rPr lang="en-US" altLang="zh-TW" dirty="0">
                <a:solidFill>
                  <a:srgbClr val="FF0000"/>
                </a:solidFill>
              </a:rPr>
              <a:t>East End of </a:t>
            </a:r>
            <a:r>
              <a:rPr lang="en-US" altLang="zh-TW" dirty="0" smtClean="0">
                <a:solidFill>
                  <a:srgbClr val="FF0000"/>
                </a:solidFill>
              </a:rPr>
              <a:t>London.(</a:t>
            </a:r>
            <a:r>
              <a:rPr lang="en-US" altLang="zh-TW" dirty="0">
                <a:solidFill>
                  <a:srgbClr val="FF0000"/>
                </a:solidFill>
              </a:rPr>
              <a:t> </a:t>
            </a:r>
            <a:r>
              <a:rPr lang="en-US" altLang="zh-TW" b="1" dirty="0">
                <a:solidFill>
                  <a:srgbClr val="FF0000"/>
                </a:solidFill>
              </a:rPr>
              <a:t>Cockney rhyming </a:t>
            </a:r>
            <a:r>
              <a:rPr lang="en-US" altLang="zh-TW" b="1" dirty="0" smtClean="0">
                <a:solidFill>
                  <a:srgbClr val="FF0000"/>
                </a:solidFill>
              </a:rPr>
              <a:t>slang)</a:t>
            </a:r>
            <a:endParaRPr lang="en-US" altLang="zh-TW" dirty="0" smtClean="0">
              <a:solidFill>
                <a:srgbClr val="FF0000"/>
              </a:solidFill>
            </a:endParaRPr>
          </a:p>
          <a:p>
            <a:r>
              <a:rPr lang="en-US" altLang="zh-TW" dirty="0"/>
              <a:t> a rhyming phrase of two or three words </a:t>
            </a:r>
            <a:endParaRPr lang="en-US" altLang="zh-TW" dirty="0" smtClean="0"/>
          </a:p>
          <a:p>
            <a:endParaRPr lang="en-AU" dirty="0">
              <a:solidFill>
                <a:srgbClr val="FF0000"/>
              </a:solidFill>
            </a:endParaRPr>
          </a:p>
        </p:txBody>
      </p:sp>
      <p:sp>
        <p:nvSpPr>
          <p:cNvPr id="2" name="Title 1"/>
          <p:cNvSpPr>
            <a:spLocks noGrp="1"/>
          </p:cNvSpPr>
          <p:nvPr>
            <p:ph type="title"/>
          </p:nvPr>
        </p:nvSpPr>
        <p:spPr/>
        <p:txBody>
          <a:bodyPr/>
          <a:lstStyle/>
          <a:p>
            <a:r>
              <a:rPr lang="en-AU" b="1" dirty="0" smtClean="0"/>
              <a:t>Cockney Rhyming Slang</a:t>
            </a:r>
            <a:endParaRPr lang="en-AU" b="1" dirty="0"/>
          </a:p>
        </p:txBody>
      </p:sp>
      <p:pic>
        <p:nvPicPr>
          <p:cNvPr id="4" name="圖片 3"/>
          <p:cNvPicPr>
            <a:picLocks noChangeAspect="1"/>
          </p:cNvPicPr>
          <p:nvPr/>
        </p:nvPicPr>
        <p:blipFill rotWithShape="1">
          <a:blip r:embed="rId3">
            <a:extLst>
              <a:ext uri="{28A0092B-C50C-407E-A947-70E740481C1C}">
                <a14:useLocalDpi xmlns:a14="http://schemas.microsoft.com/office/drawing/2010/main" val="0"/>
              </a:ext>
            </a:extLst>
          </a:blip>
          <a:srcRect l="3807" r="3944" b="9871"/>
          <a:stretch/>
        </p:blipFill>
        <p:spPr>
          <a:xfrm>
            <a:off x="3059832" y="4653136"/>
            <a:ext cx="3055620" cy="1743472"/>
          </a:xfrm>
          <a:prstGeom prst="rect">
            <a:avLst/>
          </a:prstGeom>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Top)">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Top)">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260648"/>
            <a:ext cx="7772400" cy="1143000"/>
          </a:xfrm>
        </p:spPr>
        <p:txBody>
          <a:bodyPr>
            <a:normAutofit fontScale="90000"/>
          </a:bodyPr>
          <a:lstStyle/>
          <a:p>
            <a:r>
              <a:rPr lang="en-AU" b="1" dirty="0" smtClean="0"/>
              <a:t>Strange Cockney Rhyming Examples</a:t>
            </a:r>
            <a:endParaRPr lang="en-AU" b="1" dirty="0"/>
          </a:p>
        </p:txBody>
      </p:sp>
      <p:graphicFrame>
        <p:nvGraphicFramePr>
          <p:cNvPr id="4" name="表格 3"/>
          <p:cNvGraphicFramePr>
            <a:graphicFrameLocks noGrp="1"/>
          </p:cNvGraphicFramePr>
          <p:nvPr>
            <p:extLst>
              <p:ext uri="{D42A27DB-BD31-4B8C-83A1-F6EECF244321}">
                <p14:modId xmlns:p14="http://schemas.microsoft.com/office/powerpoint/2010/main" val="37769065"/>
              </p:ext>
            </p:extLst>
          </p:nvPr>
        </p:nvGraphicFramePr>
        <p:xfrm>
          <a:off x="1331640" y="1628800"/>
          <a:ext cx="6672063" cy="3600396"/>
        </p:xfrm>
        <a:graphic>
          <a:graphicData uri="http://schemas.openxmlformats.org/drawingml/2006/table">
            <a:tbl>
              <a:tblPr firstRow="1" bandRow="1">
                <a:tableStyleId>{5C22544A-7EE6-4342-B048-85BDC9FD1C3A}</a:tableStyleId>
              </a:tblPr>
              <a:tblGrid>
                <a:gridCol w="2224021"/>
                <a:gridCol w="2224021"/>
                <a:gridCol w="2224021"/>
              </a:tblGrid>
              <a:tr h="400044">
                <a:tc>
                  <a:txBody>
                    <a:bodyPr/>
                    <a:lstStyle/>
                    <a:p>
                      <a:pPr algn="l"/>
                      <a:r>
                        <a:rPr lang="en-AU" dirty="0" smtClean="0"/>
                        <a:t>English</a:t>
                      </a:r>
                      <a:endParaRPr lang="en-AU" dirty="0"/>
                    </a:p>
                  </a:txBody>
                  <a:tcPr/>
                </a:tc>
                <a:tc>
                  <a:txBody>
                    <a:bodyPr/>
                    <a:lstStyle/>
                    <a:p>
                      <a:pPr algn="l"/>
                      <a:r>
                        <a:rPr lang="en-AU" dirty="0" smtClean="0"/>
                        <a:t>Rhymes With</a:t>
                      </a:r>
                      <a:endParaRPr lang="en-AU" dirty="0"/>
                    </a:p>
                  </a:txBody>
                  <a:tcPr/>
                </a:tc>
                <a:tc>
                  <a:txBody>
                    <a:bodyPr/>
                    <a:lstStyle/>
                    <a:p>
                      <a:pPr algn="l"/>
                      <a:r>
                        <a:rPr lang="en-AU" dirty="0" smtClean="0"/>
                        <a:t>Cockney</a:t>
                      </a:r>
                    </a:p>
                  </a:txBody>
                  <a:tcPr/>
                </a:tc>
              </a:tr>
              <a:tr h="400044">
                <a:tc>
                  <a:txBody>
                    <a:bodyPr/>
                    <a:lstStyle/>
                    <a:p>
                      <a:pPr algn="l"/>
                      <a:r>
                        <a:rPr lang="en-AU" dirty="0" smtClean="0">
                          <a:solidFill>
                            <a:srgbClr val="0070C0"/>
                          </a:solidFill>
                        </a:rPr>
                        <a:t>Arms</a:t>
                      </a:r>
                      <a:endParaRPr lang="en-AU" dirty="0">
                        <a:solidFill>
                          <a:srgbClr val="0070C0"/>
                        </a:solidFill>
                      </a:endParaRPr>
                    </a:p>
                  </a:txBody>
                  <a:tcPr/>
                </a:tc>
                <a:tc>
                  <a:txBody>
                    <a:bodyPr/>
                    <a:lstStyle/>
                    <a:p>
                      <a:pPr algn="l"/>
                      <a:r>
                        <a:rPr lang="en-AU" dirty="0" smtClean="0">
                          <a:solidFill>
                            <a:srgbClr val="0070C0"/>
                          </a:solidFill>
                        </a:rPr>
                        <a:t>Chalk Farms</a:t>
                      </a:r>
                      <a:endParaRPr lang="en-AU" i="1" dirty="0">
                        <a:solidFill>
                          <a:srgbClr val="0070C0"/>
                        </a:solidFill>
                      </a:endParaRPr>
                    </a:p>
                  </a:txBody>
                  <a:tcPr/>
                </a:tc>
                <a:tc>
                  <a:txBody>
                    <a:bodyPr/>
                    <a:lstStyle/>
                    <a:p>
                      <a:pPr algn="l"/>
                      <a:r>
                        <a:rPr lang="en-AU" dirty="0" smtClean="0">
                          <a:solidFill>
                            <a:srgbClr val="0070C0"/>
                          </a:solidFill>
                        </a:rPr>
                        <a:t>Chalk Farms</a:t>
                      </a:r>
                      <a:endParaRPr lang="en-AU" dirty="0">
                        <a:solidFill>
                          <a:srgbClr val="0070C0"/>
                        </a:solidFill>
                      </a:endParaRPr>
                    </a:p>
                  </a:txBody>
                  <a:tcPr/>
                </a:tc>
              </a:tr>
              <a:tr h="400044">
                <a:tc>
                  <a:txBody>
                    <a:bodyPr/>
                    <a:lstStyle/>
                    <a:p>
                      <a:pPr algn="l"/>
                      <a:r>
                        <a:rPr lang="en-AU" dirty="0" smtClean="0">
                          <a:solidFill>
                            <a:srgbClr val="0070C0"/>
                          </a:solidFill>
                        </a:rPr>
                        <a:t>Eyes</a:t>
                      </a:r>
                      <a:endParaRPr lang="en-AU" dirty="0">
                        <a:solidFill>
                          <a:srgbClr val="0070C0"/>
                        </a:solidFill>
                      </a:endParaRPr>
                    </a:p>
                  </a:txBody>
                  <a:tcPr/>
                </a:tc>
                <a:tc>
                  <a:txBody>
                    <a:bodyPr/>
                    <a:lstStyle/>
                    <a:p>
                      <a:pPr algn="l"/>
                      <a:r>
                        <a:rPr lang="en-AU" dirty="0" smtClean="0">
                          <a:solidFill>
                            <a:srgbClr val="0070C0"/>
                          </a:solidFill>
                        </a:rPr>
                        <a:t>Mince</a:t>
                      </a:r>
                      <a:r>
                        <a:rPr lang="en-AU" baseline="0" dirty="0" smtClean="0">
                          <a:solidFill>
                            <a:srgbClr val="0070C0"/>
                          </a:solidFill>
                        </a:rPr>
                        <a:t> Pies</a:t>
                      </a:r>
                      <a:endParaRPr lang="en-AU" i="1" dirty="0">
                        <a:solidFill>
                          <a:srgbClr val="0070C0"/>
                        </a:solidFill>
                      </a:endParaRPr>
                    </a:p>
                  </a:txBody>
                  <a:tcPr/>
                </a:tc>
                <a:tc>
                  <a:txBody>
                    <a:bodyPr/>
                    <a:lstStyle/>
                    <a:p>
                      <a:pPr algn="l"/>
                      <a:r>
                        <a:rPr lang="en-AU" dirty="0" smtClean="0">
                          <a:solidFill>
                            <a:srgbClr val="0070C0"/>
                          </a:solidFill>
                        </a:rPr>
                        <a:t>Minces</a:t>
                      </a:r>
                      <a:endParaRPr lang="en-AU" dirty="0">
                        <a:solidFill>
                          <a:srgbClr val="0070C0"/>
                        </a:solidFill>
                      </a:endParaRPr>
                    </a:p>
                  </a:txBody>
                  <a:tcPr/>
                </a:tc>
              </a:tr>
              <a:tr h="400044">
                <a:tc>
                  <a:txBody>
                    <a:bodyPr/>
                    <a:lstStyle/>
                    <a:p>
                      <a:pPr algn="l"/>
                      <a:r>
                        <a:rPr lang="en-AU" dirty="0" smtClean="0">
                          <a:solidFill>
                            <a:srgbClr val="0070C0"/>
                          </a:solidFill>
                        </a:rPr>
                        <a:t>Face</a:t>
                      </a:r>
                      <a:endParaRPr lang="en-AU" dirty="0">
                        <a:solidFill>
                          <a:srgbClr val="0070C0"/>
                        </a:solidFill>
                      </a:endParaRPr>
                    </a:p>
                  </a:txBody>
                  <a:tcPr/>
                </a:tc>
                <a:tc>
                  <a:txBody>
                    <a:bodyPr/>
                    <a:lstStyle/>
                    <a:p>
                      <a:pPr algn="l"/>
                      <a:r>
                        <a:rPr lang="en-AU" dirty="0" smtClean="0">
                          <a:solidFill>
                            <a:srgbClr val="0070C0"/>
                          </a:solidFill>
                        </a:rPr>
                        <a:t>Boat race</a:t>
                      </a:r>
                      <a:endParaRPr lang="en-AU" i="1" dirty="0">
                        <a:solidFill>
                          <a:srgbClr val="0070C0"/>
                        </a:solidFill>
                      </a:endParaRPr>
                    </a:p>
                  </a:txBody>
                  <a:tcPr/>
                </a:tc>
                <a:tc>
                  <a:txBody>
                    <a:bodyPr/>
                    <a:lstStyle/>
                    <a:p>
                      <a:pPr algn="l"/>
                      <a:r>
                        <a:rPr lang="en-AU" dirty="0" smtClean="0">
                          <a:solidFill>
                            <a:srgbClr val="0070C0"/>
                          </a:solidFill>
                        </a:rPr>
                        <a:t>Boat race</a:t>
                      </a:r>
                      <a:endParaRPr lang="en-AU" dirty="0">
                        <a:solidFill>
                          <a:srgbClr val="0070C0"/>
                        </a:solidFill>
                      </a:endParaRPr>
                    </a:p>
                  </a:txBody>
                  <a:tcPr/>
                </a:tc>
              </a:tr>
              <a:tr h="400044">
                <a:tc>
                  <a:txBody>
                    <a:bodyPr/>
                    <a:lstStyle/>
                    <a:p>
                      <a:pPr algn="l"/>
                      <a:r>
                        <a:rPr lang="en-AU" dirty="0" smtClean="0">
                          <a:solidFill>
                            <a:srgbClr val="0070C0"/>
                          </a:solidFill>
                        </a:rPr>
                        <a:t>Hair</a:t>
                      </a:r>
                      <a:endParaRPr lang="en-AU" dirty="0">
                        <a:solidFill>
                          <a:srgbClr val="0070C0"/>
                        </a:solidFill>
                      </a:endParaRPr>
                    </a:p>
                  </a:txBody>
                  <a:tcPr/>
                </a:tc>
                <a:tc>
                  <a:txBody>
                    <a:bodyPr/>
                    <a:lstStyle/>
                    <a:p>
                      <a:pPr algn="l"/>
                      <a:r>
                        <a:rPr lang="en-AU" dirty="0" smtClean="0">
                          <a:solidFill>
                            <a:srgbClr val="0070C0"/>
                          </a:solidFill>
                        </a:rPr>
                        <a:t>Barnet Fair</a:t>
                      </a:r>
                      <a:endParaRPr lang="en-AU" i="1" dirty="0">
                        <a:solidFill>
                          <a:srgbClr val="0070C0"/>
                        </a:solidFill>
                      </a:endParaRPr>
                    </a:p>
                  </a:txBody>
                  <a:tcPr/>
                </a:tc>
                <a:tc>
                  <a:txBody>
                    <a:bodyPr/>
                    <a:lstStyle/>
                    <a:p>
                      <a:pPr algn="l"/>
                      <a:r>
                        <a:rPr lang="en-AU" dirty="0" smtClean="0">
                          <a:solidFill>
                            <a:srgbClr val="0070C0"/>
                          </a:solidFill>
                        </a:rPr>
                        <a:t>Barnet</a:t>
                      </a:r>
                      <a:endParaRPr lang="en-AU" dirty="0">
                        <a:solidFill>
                          <a:srgbClr val="0070C0"/>
                        </a:solidFill>
                      </a:endParaRPr>
                    </a:p>
                  </a:txBody>
                  <a:tcPr/>
                </a:tc>
              </a:tr>
              <a:tr h="400044">
                <a:tc>
                  <a:txBody>
                    <a:bodyPr/>
                    <a:lstStyle/>
                    <a:p>
                      <a:pPr algn="l"/>
                      <a:r>
                        <a:rPr lang="en-AU" dirty="0" smtClean="0">
                          <a:solidFill>
                            <a:srgbClr val="0070C0"/>
                          </a:solidFill>
                        </a:rPr>
                        <a:t>Head</a:t>
                      </a:r>
                      <a:endParaRPr lang="en-AU" dirty="0">
                        <a:solidFill>
                          <a:srgbClr val="0070C0"/>
                        </a:solidFill>
                      </a:endParaRPr>
                    </a:p>
                  </a:txBody>
                  <a:tcPr/>
                </a:tc>
                <a:tc>
                  <a:txBody>
                    <a:bodyPr/>
                    <a:lstStyle/>
                    <a:p>
                      <a:pPr algn="l"/>
                      <a:r>
                        <a:rPr lang="en-AU" dirty="0" smtClean="0">
                          <a:solidFill>
                            <a:srgbClr val="0070C0"/>
                          </a:solidFill>
                        </a:rPr>
                        <a:t>Loaf of bread</a:t>
                      </a:r>
                      <a:endParaRPr lang="en-AU" i="1" dirty="0">
                        <a:solidFill>
                          <a:srgbClr val="0070C0"/>
                        </a:solidFill>
                      </a:endParaRPr>
                    </a:p>
                  </a:txBody>
                  <a:tcPr/>
                </a:tc>
                <a:tc>
                  <a:txBody>
                    <a:bodyPr/>
                    <a:lstStyle/>
                    <a:p>
                      <a:pPr algn="l"/>
                      <a:r>
                        <a:rPr lang="en-AU" dirty="0" smtClean="0">
                          <a:solidFill>
                            <a:srgbClr val="0070C0"/>
                          </a:solidFill>
                        </a:rPr>
                        <a:t>Loaf</a:t>
                      </a:r>
                      <a:endParaRPr lang="en-AU" dirty="0">
                        <a:solidFill>
                          <a:srgbClr val="0070C0"/>
                        </a:solidFill>
                      </a:endParaRPr>
                    </a:p>
                  </a:txBody>
                  <a:tcPr/>
                </a:tc>
              </a:tr>
              <a:tr h="400044">
                <a:tc>
                  <a:txBody>
                    <a:bodyPr/>
                    <a:lstStyle/>
                    <a:p>
                      <a:pPr algn="l"/>
                      <a:r>
                        <a:rPr lang="en-AU" dirty="0" smtClean="0">
                          <a:solidFill>
                            <a:srgbClr val="0070C0"/>
                          </a:solidFill>
                        </a:rPr>
                        <a:t>Legs</a:t>
                      </a:r>
                      <a:endParaRPr lang="en-AU" dirty="0">
                        <a:solidFill>
                          <a:srgbClr val="0070C0"/>
                        </a:solidFill>
                      </a:endParaRPr>
                    </a:p>
                  </a:txBody>
                  <a:tcPr/>
                </a:tc>
                <a:tc>
                  <a:txBody>
                    <a:bodyPr/>
                    <a:lstStyle/>
                    <a:p>
                      <a:pPr algn="l"/>
                      <a:r>
                        <a:rPr lang="en-AU" dirty="0" smtClean="0">
                          <a:solidFill>
                            <a:srgbClr val="0070C0"/>
                          </a:solidFill>
                        </a:rPr>
                        <a:t>Scotch</a:t>
                      </a:r>
                      <a:r>
                        <a:rPr lang="en-AU" baseline="0" dirty="0" smtClean="0">
                          <a:solidFill>
                            <a:srgbClr val="0070C0"/>
                          </a:solidFill>
                        </a:rPr>
                        <a:t> Eggs</a:t>
                      </a:r>
                      <a:endParaRPr lang="en-AU" i="1" dirty="0">
                        <a:solidFill>
                          <a:srgbClr val="0070C0"/>
                        </a:solidFill>
                      </a:endParaRPr>
                    </a:p>
                  </a:txBody>
                  <a:tcPr/>
                </a:tc>
                <a:tc>
                  <a:txBody>
                    <a:bodyPr/>
                    <a:lstStyle/>
                    <a:p>
                      <a:pPr algn="l"/>
                      <a:r>
                        <a:rPr lang="en-AU" dirty="0" smtClean="0">
                          <a:solidFill>
                            <a:srgbClr val="0070C0"/>
                          </a:solidFill>
                        </a:rPr>
                        <a:t>Scotches</a:t>
                      </a:r>
                      <a:endParaRPr lang="en-AU" dirty="0">
                        <a:solidFill>
                          <a:srgbClr val="0070C0"/>
                        </a:solidFill>
                      </a:endParaRPr>
                    </a:p>
                  </a:txBody>
                  <a:tcPr/>
                </a:tc>
              </a:tr>
              <a:tr h="400044">
                <a:tc>
                  <a:txBody>
                    <a:bodyPr/>
                    <a:lstStyle/>
                    <a:p>
                      <a:pPr algn="l"/>
                      <a:r>
                        <a:rPr lang="en-AU" dirty="0" smtClean="0">
                          <a:solidFill>
                            <a:srgbClr val="0070C0"/>
                          </a:solidFill>
                        </a:rPr>
                        <a:t>Mouth</a:t>
                      </a:r>
                      <a:endParaRPr lang="en-AU" dirty="0">
                        <a:solidFill>
                          <a:srgbClr val="0070C0"/>
                        </a:solidFill>
                      </a:endParaRPr>
                    </a:p>
                  </a:txBody>
                  <a:tcPr/>
                </a:tc>
                <a:tc>
                  <a:txBody>
                    <a:bodyPr/>
                    <a:lstStyle/>
                    <a:p>
                      <a:pPr algn="l"/>
                      <a:r>
                        <a:rPr lang="en-AU" dirty="0" smtClean="0">
                          <a:solidFill>
                            <a:srgbClr val="0070C0"/>
                          </a:solidFill>
                        </a:rPr>
                        <a:t>North and South</a:t>
                      </a:r>
                      <a:endParaRPr lang="en-AU" i="1" dirty="0">
                        <a:solidFill>
                          <a:srgbClr val="0070C0"/>
                        </a:solidFill>
                      </a:endParaRPr>
                    </a:p>
                  </a:txBody>
                  <a:tcPr/>
                </a:tc>
                <a:tc>
                  <a:txBody>
                    <a:bodyPr/>
                    <a:lstStyle/>
                    <a:p>
                      <a:pPr algn="l"/>
                      <a:r>
                        <a:rPr lang="en-AU" dirty="0" smtClean="0">
                          <a:solidFill>
                            <a:srgbClr val="0070C0"/>
                          </a:solidFill>
                        </a:rPr>
                        <a:t>North and South</a:t>
                      </a:r>
                      <a:endParaRPr lang="en-AU" dirty="0">
                        <a:solidFill>
                          <a:srgbClr val="0070C0"/>
                        </a:solidFill>
                      </a:endParaRPr>
                    </a:p>
                  </a:txBody>
                  <a:tcPr/>
                </a:tc>
              </a:tr>
              <a:tr h="400044">
                <a:tc>
                  <a:txBody>
                    <a:bodyPr/>
                    <a:lstStyle/>
                    <a:p>
                      <a:pPr algn="l"/>
                      <a:r>
                        <a:rPr lang="en-AU" dirty="0" smtClean="0">
                          <a:solidFill>
                            <a:srgbClr val="0070C0"/>
                          </a:solidFill>
                        </a:rPr>
                        <a:t>Teeth</a:t>
                      </a:r>
                      <a:endParaRPr lang="en-AU" dirty="0">
                        <a:solidFill>
                          <a:srgbClr val="0070C0"/>
                        </a:solidFill>
                      </a:endParaRPr>
                    </a:p>
                  </a:txBody>
                  <a:tcPr/>
                </a:tc>
                <a:tc>
                  <a:txBody>
                    <a:bodyPr/>
                    <a:lstStyle/>
                    <a:p>
                      <a:pPr algn="l"/>
                      <a:r>
                        <a:rPr lang="en-AU" dirty="0" smtClean="0">
                          <a:solidFill>
                            <a:srgbClr val="0070C0"/>
                          </a:solidFill>
                        </a:rPr>
                        <a:t>Hampstead Heeth</a:t>
                      </a:r>
                      <a:endParaRPr lang="en-AU" i="1" dirty="0">
                        <a:solidFill>
                          <a:srgbClr val="0070C0"/>
                        </a:solidFill>
                      </a:endParaRPr>
                    </a:p>
                  </a:txBody>
                  <a:tcPr/>
                </a:tc>
                <a:tc>
                  <a:txBody>
                    <a:bodyPr/>
                    <a:lstStyle/>
                    <a:p>
                      <a:pPr algn="l"/>
                      <a:r>
                        <a:rPr lang="en-AU" dirty="0" smtClean="0">
                          <a:solidFill>
                            <a:srgbClr val="0070C0"/>
                          </a:solidFill>
                        </a:rPr>
                        <a:t>Hampsteads</a:t>
                      </a:r>
                      <a:endParaRPr lang="en-AU" dirty="0">
                        <a:solidFill>
                          <a:srgbClr val="0070C0"/>
                        </a:solidFill>
                      </a:endParaRPr>
                    </a:p>
                  </a:txBody>
                  <a:tcPr/>
                </a:tc>
              </a:tr>
            </a:tbl>
          </a:graphicData>
        </a:graphic>
      </p:graphicFrame>
      <p:pic>
        <p:nvPicPr>
          <p:cNvPr id="6" name="圖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6256" y="5229200"/>
            <a:ext cx="1512168" cy="1512168"/>
          </a:xfrm>
          <a:prstGeom prst="rect">
            <a:avLst/>
          </a:prstGeom>
        </p:spPr>
      </p:pic>
    </p:spTree>
  </p:cSld>
  <p:clrMapOvr>
    <a:masterClrMapping/>
  </p:clrMapOvr>
  <p:transition spd="med">
    <p:comb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en-AU" sz="2300" dirty="0" smtClean="0"/>
          </a:p>
          <a:p>
            <a:endParaRPr lang="en-AU" sz="2400" dirty="0"/>
          </a:p>
        </p:txBody>
      </p:sp>
      <p:sp>
        <p:nvSpPr>
          <p:cNvPr id="2" name="Title 1"/>
          <p:cNvSpPr>
            <a:spLocks noGrp="1"/>
          </p:cNvSpPr>
          <p:nvPr>
            <p:ph type="title"/>
          </p:nvPr>
        </p:nvSpPr>
        <p:spPr/>
        <p:txBody>
          <a:bodyPr>
            <a:normAutofit fontScale="90000"/>
          </a:bodyPr>
          <a:lstStyle/>
          <a:p>
            <a:r>
              <a:rPr lang="en-AU" b="1" dirty="0" smtClean="0"/>
              <a:t>Cockney Rhyming Sentence Examples</a:t>
            </a:r>
            <a:endParaRPr lang="en-AU" b="1" dirty="0"/>
          </a:p>
        </p:txBody>
      </p:sp>
      <p:graphicFrame>
        <p:nvGraphicFramePr>
          <p:cNvPr id="5" name="表格 4"/>
          <p:cNvGraphicFramePr>
            <a:graphicFrameLocks noGrp="1"/>
          </p:cNvGraphicFramePr>
          <p:nvPr>
            <p:extLst>
              <p:ext uri="{D42A27DB-BD31-4B8C-83A1-F6EECF244321}">
                <p14:modId xmlns:p14="http://schemas.microsoft.com/office/powerpoint/2010/main" val="2579127053"/>
              </p:ext>
            </p:extLst>
          </p:nvPr>
        </p:nvGraphicFramePr>
        <p:xfrm>
          <a:off x="1403648" y="1484784"/>
          <a:ext cx="6552728" cy="4861519"/>
        </p:xfrm>
        <a:graphic>
          <a:graphicData uri="http://schemas.openxmlformats.org/drawingml/2006/table">
            <a:tbl>
              <a:tblPr/>
              <a:tblGrid>
                <a:gridCol w="2209206"/>
                <a:gridCol w="1170127"/>
                <a:gridCol w="3173395"/>
              </a:tblGrid>
              <a:tr h="458840">
                <a:tc>
                  <a:txBody>
                    <a:bodyPr/>
                    <a:lstStyle/>
                    <a:p>
                      <a:pPr algn="ctr"/>
                      <a:r>
                        <a:rPr lang="en-US" sz="1400" b="1" dirty="0">
                          <a:solidFill>
                            <a:srgbClr val="FFC000"/>
                          </a:solidFill>
                          <a:latin typeface="Tahoma"/>
                        </a:rPr>
                        <a:t>COCKNEY SLANG </a:t>
                      </a:r>
                      <a:endParaRPr lang="en-US" sz="1400" dirty="0">
                        <a:solidFill>
                          <a:srgbClr val="FFC000"/>
                        </a:solidFill>
                      </a:endParaRPr>
                    </a:p>
                  </a:txBody>
                  <a:tcPr marL="26352" marR="26352" marT="13176" marB="13176" anchor="ctr">
                    <a:lnL>
                      <a:noFill/>
                    </a:lnL>
                    <a:lnR>
                      <a:noFill/>
                    </a:lnR>
                    <a:lnT>
                      <a:noFill/>
                    </a:lnT>
                    <a:lnB>
                      <a:noFill/>
                    </a:lnB>
                    <a:solidFill>
                      <a:srgbClr val="DDDDF5"/>
                    </a:solidFill>
                  </a:tcPr>
                </a:tc>
                <a:tc>
                  <a:txBody>
                    <a:bodyPr/>
                    <a:lstStyle/>
                    <a:p>
                      <a:pPr algn="ctr"/>
                      <a:r>
                        <a:rPr lang="en-US" sz="1400" b="1" dirty="0">
                          <a:solidFill>
                            <a:srgbClr val="FFC000"/>
                          </a:solidFill>
                          <a:latin typeface="Tahoma"/>
                        </a:rPr>
                        <a:t>MEANING</a:t>
                      </a:r>
                      <a:endParaRPr lang="en-US" sz="1400" dirty="0">
                        <a:solidFill>
                          <a:srgbClr val="FFC000"/>
                        </a:solidFill>
                      </a:endParaRPr>
                    </a:p>
                  </a:txBody>
                  <a:tcPr marL="26352" marR="26352" marT="13176" marB="13176" anchor="ctr">
                    <a:lnL>
                      <a:noFill/>
                    </a:lnL>
                    <a:lnR>
                      <a:noFill/>
                    </a:lnR>
                    <a:lnT>
                      <a:noFill/>
                    </a:lnT>
                    <a:lnB>
                      <a:noFill/>
                    </a:lnB>
                    <a:solidFill>
                      <a:srgbClr val="FFFFFF"/>
                    </a:solidFill>
                  </a:tcPr>
                </a:tc>
                <a:tc>
                  <a:txBody>
                    <a:bodyPr/>
                    <a:lstStyle/>
                    <a:p>
                      <a:pPr algn="ctr"/>
                      <a:r>
                        <a:rPr lang="en-US" sz="1400" b="1" dirty="0">
                          <a:solidFill>
                            <a:srgbClr val="FFC000"/>
                          </a:solidFill>
                          <a:latin typeface="Tahoma"/>
                        </a:rPr>
                        <a:t>WAY IN WHICH IT MAYBE USED</a:t>
                      </a:r>
                      <a:endParaRPr lang="en-US" sz="1400" dirty="0">
                        <a:solidFill>
                          <a:srgbClr val="FFC000"/>
                        </a:solidFill>
                      </a:endParaRPr>
                    </a:p>
                  </a:txBody>
                  <a:tcPr marL="26352" marR="26352" marT="13176" marB="13176" anchor="ctr">
                    <a:lnL>
                      <a:noFill/>
                    </a:lnL>
                    <a:lnR>
                      <a:noFill/>
                    </a:lnR>
                    <a:lnT>
                      <a:noFill/>
                    </a:lnT>
                    <a:lnB>
                      <a:noFill/>
                    </a:lnB>
                    <a:solidFill>
                      <a:srgbClr val="FFE1FE"/>
                    </a:solidFill>
                  </a:tcPr>
                </a:tc>
              </a:tr>
              <a:tr h="458840">
                <a:tc>
                  <a:txBody>
                    <a:bodyPr/>
                    <a:lstStyle/>
                    <a:p>
                      <a:r>
                        <a:rPr lang="en-US" sz="1400" b="1" dirty="0">
                          <a:latin typeface="Tahoma"/>
                        </a:rPr>
                        <a:t>  Adam and Eve</a:t>
                      </a:r>
                      <a:endParaRPr lang="en-US" sz="1400" dirty="0"/>
                    </a:p>
                  </a:txBody>
                  <a:tcPr marL="26352" marR="26352" marT="13176" marB="13176" anchor="ctr">
                    <a:lnL>
                      <a:noFill/>
                    </a:lnL>
                    <a:lnR>
                      <a:noFill/>
                    </a:lnR>
                    <a:lnT>
                      <a:noFill/>
                    </a:lnT>
                    <a:lnB>
                      <a:noFill/>
                    </a:lnB>
                    <a:solidFill>
                      <a:srgbClr val="DDDDF5"/>
                    </a:solidFill>
                  </a:tcPr>
                </a:tc>
                <a:tc>
                  <a:txBody>
                    <a:bodyPr/>
                    <a:lstStyle/>
                    <a:p>
                      <a:r>
                        <a:rPr lang="en-US" sz="1400" b="0" dirty="0">
                          <a:latin typeface="Tahoma"/>
                        </a:rPr>
                        <a:t>Believe</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a:latin typeface="Tahoma"/>
                        </a:rPr>
                        <a:t>Would you </a:t>
                      </a:r>
                      <a:r>
                        <a:rPr lang="en-US" sz="1400" b="1">
                          <a:latin typeface="Tahoma"/>
                        </a:rPr>
                        <a:t>Adam and Eve</a:t>
                      </a:r>
                      <a:r>
                        <a:rPr lang="en-US" sz="1400">
                          <a:latin typeface="Tahoma"/>
                        </a:rPr>
                        <a:t> it?</a:t>
                      </a:r>
                      <a:endParaRPr lang="en-US" sz="1400"/>
                    </a:p>
                  </a:txBody>
                  <a:tcPr marL="26352" marR="26352" marT="13176" marB="13176" anchor="ctr">
                    <a:lnL>
                      <a:noFill/>
                    </a:lnL>
                    <a:lnR>
                      <a:noFill/>
                    </a:lnR>
                    <a:lnT>
                      <a:noFill/>
                    </a:lnT>
                    <a:lnB>
                      <a:noFill/>
                    </a:lnB>
                    <a:solidFill>
                      <a:srgbClr val="FFE1FE"/>
                    </a:solidFill>
                  </a:tcPr>
                </a:tc>
              </a:tr>
              <a:tr h="273119">
                <a:tc>
                  <a:txBody>
                    <a:bodyPr/>
                    <a:lstStyle/>
                    <a:p>
                      <a:r>
                        <a:rPr lang="en-US" sz="1400">
                          <a:latin typeface="Tahoma"/>
                        </a:rPr>
                        <a:t>  </a:t>
                      </a:r>
                      <a:r>
                        <a:rPr lang="en-US" sz="1400" b="1">
                          <a:latin typeface="Tahoma"/>
                        </a:rPr>
                        <a:t>Alligator</a:t>
                      </a:r>
                      <a:endParaRPr lang="en-US" sz="1400"/>
                    </a:p>
                  </a:txBody>
                  <a:tcPr marL="26352" marR="26352" marT="13176" marB="13176" anchor="ctr">
                    <a:lnL>
                      <a:noFill/>
                    </a:lnL>
                    <a:lnR>
                      <a:noFill/>
                    </a:lnR>
                    <a:lnT>
                      <a:noFill/>
                    </a:lnT>
                    <a:lnB>
                      <a:noFill/>
                    </a:lnB>
                    <a:solidFill>
                      <a:srgbClr val="DDDDF5"/>
                    </a:solidFill>
                  </a:tcPr>
                </a:tc>
                <a:tc>
                  <a:txBody>
                    <a:bodyPr/>
                    <a:lstStyle/>
                    <a:p>
                      <a:r>
                        <a:rPr lang="en-US" sz="1400" b="0" dirty="0">
                          <a:latin typeface="Tahoma"/>
                        </a:rPr>
                        <a:t>Later</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a:latin typeface="Tahoma"/>
                        </a:rPr>
                        <a:t>See you later </a:t>
                      </a:r>
                      <a:r>
                        <a:rPr lang="en-US" sz="1400" b="1">
                          <a:latin typeface="Tahoma"/>
                        </a:rPr>
                        <a:t>alligator</a:t>
                      </a:r>
                      <a:r>
                        <a:rPr lang="en-US" sz="1400">
                          <a:latin typeface="Tahoma"/>
                        </a:rPr>
                        <a:t>.</a:t>
                      </a:r>
                      <a:endParaRPr lang="en-US" sz="1400"/>
                    </a:p>
                  </a:txBody>
                  <a:tcPr marL="26352" marR="26352" marT="13176" marB="13176" anchor="ctr">
                    <a:lnL>
                      <a:noFill/>
                    </a:lnL>
                    <a:lnR>
                      <a:noFill/>
                    </a:lnR>
                    <a:lnT>
                      <a:noFill/>
                    </a:lnT>
                    <a:lnB>
                      <a:noFill/>
                    </a:lnB>
                    <a:solidFill>
                      <a:srgbClr val="FFE1FE"/>
                    </a:solidFill>
                  </a:tcPr>
                </a:tc>
              </a:tr>
              <a:tr h="458840">
                <a:tc>
                  <a:txBody>
                    <a:bodyPr/>
                    <a:lstStyle/>
                    <a:p>
                      <a:r>
                        <a:rPr lang="en-US" sz="1400" dirty="0">
                          <a:latin typeface="Tahoma"/>
                        </a:rPr>
                        <a:t>  </a:t>
                      </a:r>
                      <a:r>
                        <a:rPr lang="en-US" sz="1400" b="1" dirty="0">
                          <a:latin typeface="Tahoma"/>
                        </a:rPr>
                        <a:t>Bacon and Eggs</a:t>
                      </a:r>
                      <a:endParaRPr lang="en-US" sz="1400" dirty="0"/>
                    </a:p>
                  </a:txBody>
                  <a:tcPr marL="26352" marR="26352" marT="13176" marB="13176" anchor="ctr">
                    <a:lnL>
                      <a:noFill/>
                    </a:lnL>
                    <a:lnR>
                      <a:noFill/>
                    </a:lnR>
                    <a:lnT>
                      <a:noFill/>
                    </a:lnT>
                    <a:lnB>
                      <a:noFill/>
                    </a:lnB>
                    <a:solidFill>
                      <a:srgbClr val="DDDDF5"/>
                    </a:solidFill>
                  </a:tcPr>
                </a:tc>
                <a:tc>
                  <a:txBody>
                    <a:bodyPr/>
                    <a:lstStyle/>
                    <a:p>
                      <a:r>
                        <a:rPr lang="en-US" sz="1400" b="0" dirty="0">
                          <a:latin typeface="Tahoma"/>
                        </a:rPr>
                        <a:t>Legs</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dirty="0">
                          <a:latin typeface="Tahoma"/>
                        </a:rPr>
                        <a:t>She has such long </a:t>
                      </a:r>
                      <a:r>
                        <a:rPr lang="en-US" sz="1400" b="1" dirty="0">
                          <a:latin typeface="Tahoma"/>
                        </a:rPr>
                        <a:t>bacons</a:t>
                      </a:r>
                      <a:r>
                        <a:rPr lang="en-US" sz="1400" dirty="0">
                          <a:latin typeface="Tahoma"/>
                        </a:rPr>
                        <a:t>.</a:t>
                      </a:r>
                      <a:endParaRPr lang="en-US" sz="1400" dirty="0"/>
                    </a:p>
                  </a:txBody>
                  <a:tcPr marL="26352" marR="26352" marT="13176" marB="13176" anchor="ctr">
                    <a:lnL>
                      <a:noFill/>
                    </a:lnL>
                    <a:lnR>
                      <a:noFill/>
                    </a:lnR>
                    <a:lnT>
                      <a:noFill/>
                    </a:lnT>
                    <a:lnB>
                      <a:noFill/>
                    </a:lnB>
                    <a:solidFill>
                      <a:srgbClr val="FFE1FE"/>
                    </a:solidFill>
                  </a:tcPr>
                </a:tc>
              </a:tr>
              <a:tr h="458840">
                <a:tc>
                  <a:txBody>
                    <a:bodyPr/>
                    <a:lstStyle/>
                    <a:p>
                      <a:r>
                        <a:rPr lang="en-US" sz="1400">
                          <a:latin typeface="Tahoma"/>
                        </a:rPr>
                        <a:t>  </a:t>
                      </a:r>
                      <a:r>
                        <a:rPr lang="en-US" sz="1400" b="1">
                          <a:latin typeface="Tahoma"/>
                        </a:rPr>
                        <a:t>Barnet Fair</a:t>
                      </a:r>
                      <a:endParaRPr lang="en-US" sz="1400"/>
                    </a:p>
                  </a:txBody>
                  <a:tcPr marL="26352" marR="26352" marT="13176" marB="13176" anchor="ctr">
                    <a:lnL>
                      <a:noFill/>
                    </a:lnL>
                    <a:lnR>
                      <a:noFill/>
                    </a:lnR>
                    <a:lnT>
                      <a:noFill/>
                    </a:lnT>
                    <a:lnB>
                      <a:noFill/>
                    </a:lnB>
                    <a:solidFill>
                      <a:srgbClr val="DDDDF5"/>
                    </a:solidFill>
                  </a:tcPr>
                </a:tc>
                <a:tc>
                  <a:txBody>
                    <a:bodyPr/>
                    <a:lstStyle/>
                    <a:p>
                      <a:r>
                        <a:rPr lang="en-US" sz="1400" b="0" dirty="0">
                          <a:latin typeface="Tahoma"/>
                        </a:rPr>
                        <a:t>Hair</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dirty="0">
                          <a:latin typeface="Tahoma"/>
                        </a:rPr>
                        <a:t>I'm going to have my </a:t>
                      </a:r>
                      <a:r>
                        <a:rPr lang="en-US" sz="1400" b="1" dirty="0" err="1">
                          <a:latin typeface="Tahoma"/>
                        </a:rPr>
                        <a:t>barnet</a:t>
                      </a:r>
                      <a:r>
                        <a:rPr lang="en-US" sz="1400" dirty="0">
                          <a:latin typeface="Tahoma"/>
                        </a:rPr>
                        <a:t> cut.</a:t>
                      </a:r>
                      <a:endParaRPr lang="en-US" sz="1400" dirty="0"/>
                    </a:p>
                  </a:txBody>
                  <a:tcPr marL="26352" marR="26352" marT="13176" marB="13176" anchor="ctr">
                    <a:lnL>
                      <a:noFill/>
                    </a:lnL>
                    <a:lnR>
                      <a:noFill/>
                    </a:lnR>
                    <a:lnT>
                      <a:noFill/>
                    </a:lnT>
                    <a:lnB>
                      <a:noFill/>
                    </a:lnB>
                    <a:solidFill>
                      <a:srgbClr val="FFE1FE"/>
                    </a:solidFill>
                  </a:tcPr>
                </a:tc>
              </a:tr>
              <a:tr h="458840">
                <a:tc>
                  <a:txBody>
                    <a:bodyPr/>
                    <a:lstStyle/>
                    <a:p>
                      <a:r>
                        <a:rPr lang="en-US" sz="1400" dirty="0">
                          <a:latin typeface="Tahoma"/>
                        </a:rPr>
                        <a:t>  </a:t>
                      </a:r>
                      <a:r>
                        <a:rPr lang="en-US" sz="1400" b="1" dirty="0">
                          <a:latin typeface="Tahoma"/>
                        </a:rPr>
                        <a:t>Bees and Honey</a:t>
                      </a:r>
                      <a:endParaRPr lang="en-US" sz="1400" dirty="0"/>
                    </a:p>
                  </a:txBody>
                  <a:tcPr marL="26352" marR="26352" marT="13176" marB="13176" anchor="ctr">
                    <a:lnL>
                      <a:noFill/>
                    </a:lnL>
                    <a:lnR>
                      <a:noFill/>
                    </a:lnR>
                    <a:lnT>
                      <a:noFill/>
                    </a:lnT>
                    <a:lnB>
                      <a:noFill/>
                    </a:lnB>
                    <a:solidFill>
                      <a:srgbClr val="DDDDF5"/>
                    </a:solidFill>
                  </a:tcPr>
                </a:tc>
                <a:tc>
                  <a:txBody>
                    <a:bodyPr/>
                    <a:lstStyle/>
                    <a:p>
                      <a:r>
                        <a:rPr lang="en-US" sz="1400" b="0" dirty="0">
                          <a:latin typeface="Tahoma"/>
                        </a:rPr>
                        <a:t>Money</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dirty="0">
                          <a:latin typeface="Tahoma"/>
                        </a:rPr>
                        <a:t>Hand over the </a:t>
                      </a:r>
                      <a:r>
                        <a:rPr lang="en-US" sz="1400" b="1" dirty="0">
                          <a:latin typeface="Tahoma"/>
                        </a:rPr>
                        <a:t>bees</a:t>
                      </a:r>
                      <a:r>
                        <a:rPr lang="en-US" sz="1400" dirty="0">
                          <a:latin typeface="Tahoma"/>
                        </a:rPr>
                        <a:t>.</a:t>
                      </a:r>
                      <a:endParaRPr lang="en-US" sz="1400" dirty="0"/>
                    </a:p>
                  </a:txBody>
                  <a:tcPr marL="26352" marR="26352" marT="13176" marB="13176" anchor="ctr">
                    <a:lnL>
                      <a:noFill/>
                    </a:lnL>
                    <a:lnR>
                      <a:noFill/>
                    </a:lnR>
                    <a:lnT>
                      <a:noFill/>
                    </a:lnT>
                    <a:lnB>
                      <a:noFill/>
                    </a:lnB>
                    <a:solidFill>
                      <a:srgbClr val="FFE1FE"/>
                    </a:solidFill>
                  </a:tcPr>
                </a:tc>
              </a:tr>
              <a:tr h="458840">
                <a:tc>
                  <a:txBody>
                    <a:bodyPr/>
                    <a:lstStyle/>
                    <a:p>
                      <a:r>
                        <a:rPr lang="en-US" sz="1400">
                          <a:latin typeface="Tahoma"/>
                        </a:rPr>
                        <a:t>  </a:t>
                      </a:r>
                      <a:r>
                        <a:rPr lang="en-US" sz="1400" b="1">
                          <a:latin typeface="Tahoma"/>
                        </a:rPr>
                        <a:t>Biscuits and Cheese</a:t>
                      </a:r>
                      <a:endParaRPr lang="en-US" sz="1400"/>
                    </a:p>
                  </a:txBody>
                  <a:tcPr marL="26352" marR="26352" marT="13176" marB="13176" anchor="ctr">
                    <a:lnL>
                      <a:noFill/>
                    </a:lnL>
                    <a:lnR>
                      <a:noFill/>
                    </a:lnR>
                    <a:lnT>
                      <a:noFill/>
                    </a:lnT>
                    <a:lnB>
                      <a:noFill/>
                    </a:lnB>
                    <a:solidFill>
                      <a:srgbClr val="DDDDF5"/>
                    </a:solidFill>
                  </a:tcPr>
                </a:tc>
                <a:tc>
                  <a:txBody>
                    <a:bodyPr/>
                    <a:lstStyle/>
                    <a:p>
                      <a:r>
                        <a:rPr lang="en-US" sz="1400" b="0" dirty="0">
                          <a:latin typeface="Tahoma"/>
                        </a:rPr>
                        <a:t>Knees</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dirty="0">
                          <a:latin typeface="Tahoma"/>
                        </a:rPr>
                        <a:t>Ooh! What </a:t>
                      </a:r>
                      <a:r>
                        <a:rPr lang="en-US" sz="1400" dirty="0" err="1">
                          <a:latin typeface="Tahoma"/>
                        </a:rPr>
                        <a:t>knobbly</a:t>
                      </a:r>
                      <a:r>
                        <a:rPr lang="en-US" sz="1400" dirty="0">
                          <a:latin typeface="Tahoma"/>
                        </a:rPr>
                        <a:t> </a:t>
                      </a:r>
                      <a:r>
                        <a:rPr lang="en-US" sz="1400" b="1" dirty="0">
                          <a:latin typeface="Tahoma"/>
                        </a:rPr>
                        <a:t>biscuits</a:t>
                      </a:r>
                      <a:r>
                        <a:rPr lang="en-US" sz="1400" dirty="0">
                          <a:latin typeface="Tahoma"/>
                        </a:rPr>
                        <a:t>!</a:t>
                      </a:r>
                      <a:endParaRPr lang="en-US" sz="1400" dirty="0"/>
                    </a:p>
                  </a:txBody>
                  <a:tcPr marL="26352" marR="26352" marT="13176" marB="13176" anchor="ctr">
                    <a:lnL>
                      <a:noFill/>
                    </a:lnL>
                    <a:lnR>
                      <a:noFill/>
                    </a:lnR>
                    <a:lnT>
                      <a:noFill/>
                    </a:lnT>
                    <a:lnB>
                      <a:noFill/>
                    </a:lnB>
                    <a:solidFill>
                      <a:srgbClr val="FFE1FE"/>
                    </a:solidFill>
                  </a:tcPr>
                </a:tc>
              </a:tr>
              <a:tr h="458840">
                <a:tc>
                  <a:txBody>
                    <a:bodyPr/>
                    <a:lstStyle/>
                    <a:p>
                      <a:r>
                        <a:rPr lang="en-US" sz="1400">
                          <a:latin typeface="Tahoma"/>
                        </a:rPr>
                        <a:t>  </a:t>
                      </a:r>
                      <a:r>
                        <a:rPr lang="en-US" sz="1400" b="1">
                          <a:latin typeface="Tahoma"/>
                        </a:rPr>
                        <a:t>Bull and Cow</a:t>
                      </a:r>
                      <a:endParaRPr lang="en-US" sz="1400"/>
                    </a:p>
                  </a:txBody>
                  <a:tcPr marL="26352" marR="26352" marT="13176" marB="13176" anchor="ctr">
                    <a:lnL>
                      <a:noFill/>
                    </a:lnL>
                    <a:lnR>
                      <a:noFill/>
                    </a:lnR>
                    <a:lnT>
                      <a:noFill/>
                    </a:lnT>
                    <a:lnB>
                      <a:noFill/>
                    </a:lnB>
                    <a:solidFill>
                      <a:srgbClr val="DDDDF5"/>
                    </a:solidFill>
                  </a:tcPr>
                </a:tc>
                <a:tc>
                  <a:txBody>
                    <a:bodyPr/>
                    <a:lstStyle/>
                    <a:p>
                      <a:r>
                        <a:rPr lang="en-US" sz="1400" b="0" dirty="0">
                          <a:latin typeface="Tahoma"/>
                        </a:rPr>
                        <a:t>Row</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dirty="0">
                          <a:latin typeface="Tahoma"/>
                        </a:rPr>
                        <a:t>We don't have to have a </a:t>
                      </a:r>
                      <a:r>
                        <a:rPr lang="en-US" sz="1400" b="1" dirty="0">
                          <a:latin typeface="Tahoma"/>
                        </a:rPr>
                        <a:t>bull</a:t>
                      </a:r>
                      <a:r>
                        <a:rPr lang="en-US" sz="1400" dirty="0">
                          <a:latin typeface="Tahoma"/>
                        </a:rPr>
                        <a:t> about it.</a:t>
                      </a:r>
                      <a:endParaRPr lang="en-US" sz="1400" dirty="0"/>
                    </a:p>
                  </a:txBody>
                  <a:tcPr marL="26352" marR="26352" marT="13176" marB="13176" anchor="ctr">
                    <a:lnL>
                      <a:noFill/>
                    </a:lnL>
                    <a:lnR>
                      <a:noFill/>
                    </a:lnR>
                    <a:lnT>
                      <a:noFill/>
                    </a:lnT>
                    <a:lnB>
                      <a:noFill/>
                    </a:lnB>
                    <a:solidFill>
                      <a:srgbClr val="FFE1FE"/>
                    </a:solidFill>
                  </a:tcPr>
                </a:tc>
              </a:tr>
              <a:tr h="458840">
                <a:tc>
                  <a:txBody>
                    <a:bodyPr/>
                    <a:lstStyle/>
                    <a:p>
                      <a:r>
                        <a:rPr lang="en-US" sz="1400">
                          <a:latin typeface="Tahoma"/>
                        </a:rPr>
                        <a:t>  </a:t>
                      </a:r>
                      <a:r>
                        <a:rPr lang="en-US" sz="1400" b="1">
                          <a:latin typeface="Tahoma"/>
                        </a:rPr>
                        <a:t>Butcher's Hook</a:t>
                      </a:r>
                      <a:endParaRPr lang="en-US" sz="1400"/>
                    </a:p>
                  </a:txBody>
                  <a:tcPr marL="26352" marR="26352" marT="13176" marB="13176" anchor="ctr">
                    <a:lnL>
                      <a:noFill/>
                    </a:lnL>
                    <a:lnR>
                      <a:noFill/>
                    </a:lnR>
                    <a:lnT>
                      <a:noFill/>
                    </a:lnT>
                    <a:lnB>
                      <a:noFill/>
                    </a:lnB>
                    <a:solidFill>
                      <a:srgbClr val="DDDDF5"/>
                    </a:solidFill>
                  </a:tcPr>
                </a:tc>
                <a:tc>
                  <a:txBody>
                    <a:bodyPr/>
                    <a:lstStyle/>
                    <a:p>
                      <a:r>
                        <a:rPr lang="en-US" sz="1400" b="0" dirty="0">
                          <a:latin typeface="Tahoma"/>
                        </a:rPr>
                        <a:t>Look</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dirty="0">
                          <a:latin typeface="Tahoma"/>
                        </a:rPr>
                        <a:t>I had a </a:t>
                      </a:r>
                      <a:r>
                        <a:rPr lang="en-US" sz="1400" b="1" dirty="0">
                          <a:latin typeface="Tahoma"/>
                        </a:rPr>
                        <a:t>butchers</a:t>
                      </a:r>
                      <a:r>
                        <a:rPr lang="en-US" sz="1400" dirty="0">
                          <a:latin typeface="Tahoma"/>
                        </a:rPr>
                        <a:t> at it through the window.</a:t>
                      </a:r>
                      <a:endParaRPr lang="en-US" sz="1400" dirty="0"/>
                    </a:p>
                  </a:txBody>
                  <a:tcPr marL="26352" marR="26352" marT="13176" marB="13176" anchor="ctr">
                    <a:lnL>
                      <a:noFill/>
                    </a:lnL>
                    <a:lnR>
                      <a:noFill/>
                    </a:lnR>
                    <a:lnT>
                      <a:noFill/>
                    </a:lnT>
                    <a:lnB>
                      <a:noFill/>
                    </a:lnB>
                    <a:solidFill>
                      <a:srgbClr val="FFE1FE"/>
                    </a:solidFill>
                  </a:tcPr>
                </a:tc>
              </a:tr>
              <a:tr h="458840">
                <a:tc>
                  <a:txBody>
                    <a:bodyPr/>
                    <a:lstStyle/>
                    <a:p>
                      <a:r>
                        <a:rPr lang="en-US" sz="1400">
                          <a:latin typeface="Tahoma"/>
                        </a:rPr>
                        <a:t>  </a:t>
                      </a:r>
                      <a:r>
                        <a:rPr lang="en-US" sz="1400" b="1">
                          <a:latin typeface="Tahoma"/>
                        </a:rPr>
                        <a:t>Cobbler's Awls</a:t>
                      </a:r>
                      <a:endParaRPr lang="en-US" sz="1400"/>
                    </a:p>
                  </a:txBody>
                  <a:tcPr marL="26352" marR="26352" marT="13176" marB="13176" anchor="ctr">
                    <a:lnL>
                      <a:noFill/>
                    </a:lnL>
                    <a:lnR>
                      <a:noFill/>
                    </a:lnR>
                    <a:lnT>
                      <a:noFill/>
                    </a:lnT>
                    <a:lnB>
                      <a:noFill/>
                    </a:lnB>
                    <a:solidFill>
                      <a:srgbClr val="DDDDF5"/>
                    </a:solidFill>
                  </a:tcPr>
                </a:tc>
                <a:tc>
                  <a:txBody>
                    <a:bodyPr/>
                    <a:lstStyle/>
                    <a:p>
                      <a:r>
                        <a:rPr lang="en-US" sz="1400" b="0" dirty="0">
                          <a:latin typeface="Tahoma"/>
                        </a:rPr>
                        <a:t>Balls</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dirty="0">
                          <a:latin typeface="Tahoma"/>
                        </a:rPr>
                        <a:t>You're talking </a:t>
                      </a:r>
                      <a:r>
                        <a:rPr lang="en-US" sz="1400" b="1" dirty="0">
                          <a:latin typeface="Tahoma"/>
                        </a:rPr>
                        <a:t>cobblers</a:t>
                      </a:r>
                      <a:r>
                        <a:rPr lang="en-US" sz="1400" dirty="0">
                          <a:latin typeface="Tahoma"/>
                        </a:rPr>
                        <a:t>!</a:t>
                      </a:r>
                      <a:endParaRPr lang="en-US" sz="1400" dirty="0"/>
                    </a:p>
                  </a:txBody>
                  <a:tcPr marL="26352" marR="26352" marT="13176" marB="13176" anchor="ctr">
                    <a:lnL>
                      <a:noFill/>
                    </a:lnL>
                    <a:lnR>
                      <a:noFill/>
                    </a:lnR>
                    <a:lnT>
                      <a:noFill/>
                    </a:lnT>
                    <a:lnB>
                      <a:noFill/>
                    </a:lnB>
                    <a:solidFill>
                      <a:srgbClr val="FFE1FE"/>
                    </a:solidFill>
                  </a:tcPr>
                </a:tc>
              </a:tr>
              <a:tr h="458840">
                <a:tc>
                  <a:txBody>
                    <a:bodyPr/>
                    <a:lstStyle/>
                    <a:p>
                      <a:r>
                        <a:rPr lang="en-US" sz="1400">
                          <a:latin typeface="Tahoma"/>
                        </a:rPr>
                        <a:t>  </a:t>
                      </a:r>
                      <a:r>
                        <a:rPr lang="en-US" sz="1400" b="1">
                          <a:latin typeface="Tahoma"/>
                        </a:rPr>
                        <a:t>Crust of Bread</a:t>
                      </a:r>
                      <a:endParaRPr lang="en-US" sz="1400"/>
                    </a:p>
                  </a:txBody>
                  <a:tcPr marL="26352" marR="26352" marT="13176" marB="13176" anchor="ctr">
                    <a:lnL>
                      <a:noFill/>
                    </a:lnL>
                    <a:lnR>
                      <a:noFill/>
                    </a:lnR>
                    <a:lnT>
                      <a:noFill/>
                    </a:lnT>
                    <a:lnB>
                      <a:noFill/>
                    </a:lnB>
                    <a:solidFill>
                      <a:srgbClr val="DDDDF5"/>
                    </a:solidFill>
                  </a:tcPr>
                </a:tc>
                <a:tc>
                  <a:txBody>
                    <a:bodyPr/>
                    <a:lstStyle/>
                    <a:p>
                      <a:r>
                        <a:rPr lang="en-US" sz="1400" b="0" dirty="0">
                          <a:latin typeface="Tahoma"/>
                        </a:rPr>
                        <a:t>Head</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dirty="0">
                          <a:latin typeface="Tahoma"/>
                        </a:rPr>
                        <a:t>Use your </a:t>
                      </a:r>
                      <a:r>
                        <a:rPr lang="en-US" sz="1400" b="1" dirty="0">
                          <a:latin typeface="Tahoma"/>
                        </a:rPr>
                        <a:t>crust</a:t>
                      </a:r>
                      <a:r>
                        <a:rPr lang="en-US" sz="1400" dirty="0">
                          <a:latin typeface="Tahoma"/>
                        </a:rPr>
                        <a:t>, lad.</a:t>
                      </a:r>
                      <a:endParaRPr lang="en-US" sz="1400" dirty="0"/>
                    </a:p>
                  </a:txBody>
                  <a:tcPr marL="26352" marR="26352" marT="13176" marB="13176" anchor="ctr">
                    <a:lnL>
                      <a:noFill/>
                    </a:lnL>
                    <a:lnR>
                      <a:noFill/>
                    </a:lnR>
                    <a:lnT>
                      <a:noFill/>
                    </a:lnT>
                    <a:lnB>
                      <a:noFill/>
                    </a:lnB>
                    <a:solidFill>
                      <a:srgbClr val="FFE1FE"/>
                    </a:solidFill>
                  </a:tcPr>
                </a:tc>
              </a:tr>
            </a:tbl>
          </a:graphicData>
        </a:graphic>
      </p:graphicFrame>
    </p:spTree>
  </p:cSld>
  <p:clrMapOvr>
    <a:masterClrMapping/>
  </p:clrMapOvr>
  <p:transition spd="med">
    <p:comb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673971384"/>
              </p:ext>
            </p:extLst>
          </p:nvPr>
        </p:nvGraphicFramePr>
        <p:xfrm>
          <a:off x="1475656" y="1603664"/>
          <a:ext cx="6624735" cy="4705656"/>
        </p:xfrm>
        <a:graphic>
          <a:graphicData uri="http://schemas.openxmlformats.org/drawingml/2006/table">
            <a:tbl>
              <a:tblPr/>
              <a:tblGrid>
                <a:gridCol w="1972617"/>
                <a:gridCol w="1253263"/>
                <a:gridCol w="3398855"/>
              </a:tblGrid>
              <a:tr h="352186">
                <a:tc>
                  <a:txBody>
                    <a:bodyPr/>
                    <a:lstStyle/>
                    <a:p>
                      <a:pPr marL="0" algn="ctr" rtl="0" eaLnBrk="1" latinLnBrk="0" hangingPunct="1"/>
                      <a:r>
                        <a:rPr kumimoji="0" lang="en-US" sz="1400" b="1" kern="1200" dirty="0">
                          <a:solidFill>
                            <a:srgbClr val="FFC000"/>
                          </a:solidFill>
                          <a:latin typeface="Tahoma"/>
                          <a:ea typeface="+mn-ea"/>
                          <a:cs typeface="+mn-cs"/>
                        </a:rPr>
                        <a:t>COCKNEY SLANG </a:t>
                      </a:r>
                    </a:p>
                  </a:txBody>
                  <a:tcPr marL="26352" marR="26352" marT="13176" marB="13176" anchor="ctr">
                    <a:lnL>
                      <a:noFill/>
                    </a:lnL>
                    <a:lnR>
                      <a:noFill/>
                    </a:lnR>
                    <a:lnT>
                      <a:noFill/>
                    </a:lnT>
                    <a:lnB>
                      <a:noFill/>
                    </a:lnB>
                    <a:solidFill>
                      <a:srgbClr val="DDDDF5"/>
                    </a:solidFill>
                  </a:tcPr>
                </a:tc>
                <a:tc>
                  <a:txBody>
                    <a:bodyPr/>
                    <a:lstStyle/>
                    <a:p>
                      <a:pPr marL="0" algn="ctr" rtl="0" eaLnBrk="1" latinLnBrk="0" hangingPunct="1"/>
                      <a:r>
                        <a:rPr kumimoji="0" lang="en-US" sz="1400" b="1" kern="1200" dirty="0">
                          <a:solidFill>
                            <a:srgbClr val="FFC000"/>
                          </a:solidFill>
                          <a:latin typeface="Tahoma"/>
                          <a:ea typeface="+mn-ea"/>
                          <a:cs typeface="+mn-cs"/>
                        </a:rPr>
                        <a:t>MEANING</a:t>
                      </a:r>
                    </a:p>
                  </a:txBody>
                  <a:tcPr marL="26352" marR="26352" marT="13176" marB="13176" anchor="ctr">
                    <a:lnL>
                      <a:noFill/>
                    </a:lnL>
                    <a:lnR>
                      <a:noFill/>
                    </a:lnR>
                    <a:lnT>
                      <a:noFill/>
                    </a:lnT>
                    <a:lnB>
                      <a:noFill/>
                    </a:lnB>
                    <a:solidFill>
                      <a:srgbClr val="FFFFFF"/>
                    </a:solidFill>
                  </a:tcPr>
                </a:tc>
                <a:tc>
                  <a:txBody>
                    <a:bodyPr/>
                    <a:lstStyle/>
                    <a:p>
                      <a:pPr marL="0" algn="ctr" rtl="0" eaLnBrk="1" latinLnBrk="0" hangingPunct="1"/>
                      <a:r>
                        <a:rPr kumimoji="0" lang="en-US" sz="1400" b="1" kern="1200" dirty="0">
                          <a:solidFill>
                            <a:srgbClr val="FFC000"/>
                          </a:solidFill>
                          <a:latin typeface="Tahoma"/>
                          <a:ea typeface="+mn-ea"/>
                          <a:cs typeface="+mn-cs"/>
                        </a:rPr>
                        <a:t>WAY IN WHICH IT MAYBE USED</a:t>
                      </a:r>
                    </a:p>
                  </a:txBody>
                  <a:tcPr marL="26352" marR="26352" marT="13176" marB="13176" anchor="ctr">
                    <a:lnL>
                      <a:noFill/>
                    </a:lnL>
                    <a:lnR>
                      <a:noFill/>
                    </a:lnR>
                    <a:lnT>
                      <a:noFill/>
                    </a:lnT>
                    <a:lnB>
                      <a:noFill/>
                    </a:lnB>
                    <a:solidFill>
                      <a:srgbClr val="FFE1FE"/>
                    </a:solidFill>
                  </a:tcPr>
                </a:tc>
              </a:tr>
              <a:tr h="352186">
                <a:tc>
                  <a:txBody>
                    <a:bodyPr/>
                    <a:lstStyle/>
                    <a:p>
                      <a:r>
                        <a:rPr lang="en-US" sz="1400" dirty="0">
                          <a:latin typeface="Tahoma"/>
                        </a:rPr>
                        <a:t>  </a:t>
                      </a:r>
                      <a:r>
                        <a:rPr lang="en-US" sz="1400" b="1" dirty="0" err="1">
                          <a:latin typeface="Tahoma"/>
                        </a:rPr>
                        <a:t>Daffadown</a:t>
                      </a:r>
                      <a:r>
                        <a:rPr lang="en-US" sz="1400" b="1" dirty="0">
                          <a:latin typeface="Tahoma"/>
                        </a:rPr>
                        <a:t> Dilly</a:t>
                      </a:r>
                      <a:endParaRPr lang="en-US" sz="1400" dirty="0"/>
                    </a:p>
                  </a:txBody>
                  <a:tcPr marL="26352" marR="26352" marT="13176" marB="13176" anchor="ctr">
                    <a:lnL>
                      <a:noFill/>
                    </a:lnL>
                    <a:lnR>
                      <a:noFill/>
                    </a:lnR>
                    <a:lnT>
                      <a:noFill/>
                    </a:lnT>
                    <a:lnB>
                      <a:noFill/>
                    </a:lnB>
                    <a:solidFill>
                      <a:srgbClr val="DDDDF5"/>
                    </a:solidFill>
                  </a:tcPr>
                </a:tc>
                <a:tc>
                  <a:txBody>
                    <a:bodyPr/>
                    <a:lstStyle/>
                    <a:p>
                      <a:r>
                        <a:rPr lang="en-US" sz="1400" b="0" dirty="0">
                          <a:latin typeface="Tahoma"/>
                        </a:rPr>
                        <a:t>Silly</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dirty="0">
                          <a:latin typeface="Tahoma"/>
                        </a:rPr>
                        <a:t>She's a bit </a:t>
                      </a:r>
                      <a:r>
                        <a:rPr lang="en-US" sz="1400" b="1" dirty="0">
                          <a:latin typeface="Tahoma"/>
                        </a:rPr>
                        <a:t>daffy</a:t>
                      </a:r>
                      <a:r>
                        <a:rPr lang="en-US" sz="1400" dirty="0">
                          <a:latin typeface="Tahoma"/>
                        </a:rPr>
                        <a:t>.</a:t>
                      </a:r>
                      <a:endParaRPr lang="en-US" sz="1400" dirty="0"/>
                    </a:p>
                  </a:txBody>
                  <a:tcPr marL="26352" marR="26352" marT="13176" marB="13176" anchor="ctr">
                    <a:lnL>
                      <a:noFill/>
                    </a:lnL>
                    <a:lnR>
                      <a:noFill/>
                    </a:lnR>
                    <a:lnT>
                      <a:noFill/>
                    </a:lnT>
                    <a:lnB>
                      <a:noFill/>
                    </a:lnB>
                    <a:solidFill>
                      <a:srgbClr val="FFE1FE"/>
                    </a:solidFill>
                  </a:tcPr>
                </a:tc>
              </a:tr>
              <a:tr h="352186">
                <a:tc>
                  <a:txBody>
                    <a:bodyPr/>
                    <a:lstStyle/>
                    <a:p>
                      <a:r>
                        <a:rPr lang="en-US" sz="1400" dirty="0">
                          <a:latin typeface="Tahoma"/>
                        </a:rPr>
                        <a:t>  </a:t>
                      </a:r>
                      <a:r>
                        <a:rPr lang="en-US" sz="1400" b="1" dirty="0">
                          <a:latin typeface="Tahoma"/>
                        </a:rPr>
                        <a:t>Hampton Wick</a:t>
                      </a:r>
                      <a:endParaRPr lang="en-US" sz="1400" dirty="0"/>
                    </a:p>
                  </a:txBody>
                  <a:tcPr marL="26352" marR="26352" marT="13176" marB="13176" anchor="ctr">
                    <a:lnL>
                      <a:noFill/>
                    </a:lnL>
                    <a:lnR>
                      <a:noFill/>
                    </a:lnR>
                    <a:lnT>
                      <a:noFill/>
                    </a:lnT>
                    <a:lnB>
                      <a:noFill/>
                    </a:lnB>
                    <a:solidFill>
                      <a:srgbClr val="DDDDF5"/>
                    </a:solidFill>
                  </a:tcPr>
                </a:tc>
                <a:tc>
                  <a:txBody>
                    <a:bodyPr/>
                    <a:lstStyle/>
                    <a:p>
                      <a:r>
                        <a:rPr lang="en-US" sz="1400" b="0" dirty="0">
                          <a:latin typeface="Tahoma"/>
                        </a:rPr>
                        <a:t>Prick</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a:latin typeface="Tahoma"/>
                        </a:rPr>
                        <a:t>You're getting on my </a:t>
                      </a:r>
                      <a:r>
                        <a:rPr lang="en-US" sz="1400" b="1">
                          <a:latin typeface="Tahoma"/>
                        </a:rPr>
                        <a:t>wick</a:t>
                      </a:r>
                      <a:r>
                        <a:rPr lang="en-US" sz="1400">
                          <a:latin typeface="Tahoma"/>
                        </a:rPr>
                        <a:t>!</a:t>
                      </a:r>
                      <a:endParaRPr lang="en-US" sz="1400"/>
                    </a:p>
                  </a:txBody>
                  <a:tcPr marL="26352" marR="26352" marT="13176" marB="13176" anchor="ctr">
                    <a:lnL>
                      <a:noFill/>
                    </a:lnL>
                    <a:lnR>
                      <a:noFill/>
                    </a:lnR>
                    <a:lnT>
                      <a:noFill/>
                    </a:lnT>
                    <a:lnB>
                      <a:noFill/>
                    </a:lnB>
                    <a:solidFill>
                      <a:srgbClr val="FFE1FE"/>
                    </a:solidFill>
                  </a:tcPr>
                </a:tc>
              </a:tr>
              <a:tr h="352186">
                <a:tc>
                  <a:txBody>
                    <a:bodyPr/>
                    <a:lstStyle/>
                    <a:p>
                      <a:r>
                        <a:rPr lang="en-US" sz="1400" dirty="0">
                          <a:latin typeface="Tahoma"/>
                        </a:rPr>
                        <a:t>  </a:t>
                      </a:r>
                      <a:r>
                        <a:rPr lang="en-US" sz="1400" b="1" dirty="0">
                          <a:latin typeface="Tahoma"/>
                        </a:rPr>
                        <a:t>Khyber Pass</a:t>
                      </a:r>
                      <a:endParaRPr lang="en-US" sz="1400" dirty="0"/>
                    </a:p>
                  </a:txBody>
                  <a:tcPr marL="26352" marR="26352" marT="13176" marB="13176" anchor="ctr">
                    <a:lnL>
                      <a:noFill/>
                    </a:lnL>
                    <a:lnR>
                      <a:noFill/>
                    </a:lnR>
                    <a:lnT>
                      <a:noFill/>
                    </a:lnT>
                    <a:lnB>
                      <a:noFill/>
                    </a:lnB>
                    <a:solidFill>
                      <a:srgbClr val="DDDDF5"/>
                    </a:solidFill>
                  </a:tcPr>
                </a:tc>
                <a:tc>
                  <a:txBody>
                    <a:bodyPr/>
                    <a:lstStyle/>
                    <a:p>
                      <a:r>
                        <a:rPr lang="en-US" sz="1400" b="0" dirty="0" err="1">
                          <a:latin typeface="Tahoma"/>
                        </a:rPr>
                        <a:t>Arse</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a:latin typeface="Tahoma"/>
                        </a:rPr>
                        <a:t>Stick that up your </a:t>
                      </a:r>
                      <a:r>
                        <a:rPr lang="en-US" sz="1400" b="1">
                          <a:latin typeface="Tahoma"/>
                        </a:rPr>
                        <a:t>Khyber</a:t>
                      </a:r>
                      <a:r>
                        <a:rPr lang="en-US" sz="1400">
                          <a:latin typeface="Tahoma"/>
                        </a:rPr>
                        <a:t>.</a:t>
                      </a:r>
                      <a:endParaRPr lang="en-US" sz="1400"/>
                    </a:p>
                  </a:txBody>
                  <a:tcPr marL="26352" marR="26352" marT="13176" marB="13176" anchor="ctr">
                    <a:lnL>
                      <a:noFill/>
                    </a:lnL>
                    <a:lnR>
                      <a:noFill/>
                    </a:lnR>
                    <a:lnT>
                      <a:noFill/>
                    </a:lnT>
                    <a:lnB>
                      <a:noFill/>
                    </a:lnB>
                    <a:solidFill>
                      <a:srgbClr val="FFE1FE"/>
                    </a:solidFill>
                  </a:tcPr>
                </a:tc>
              </a:tr>
              <a:tr h="352186">
                <a:tc>
                  <a:txBody>
                    <a:bodyPr/>
                    <a:lstStyle/>
                    <a:p>
                      <a:r>
                        <a:rPr lang="en-US" sz="1400">
                          <a:latin typeface="Tahoma"/>
                        </a:rPr>
                        <a:t>  </a:t>
                      </a:r>
                      <a:r>
                        <a:rPr lang="en-US" sz="1400" b="1">
                          <a:latin typeface="Tahoma"/>
                        </a:rPr>
                        <a:t>Loaf of Bread</a:t>
                      </a:r>
                      <a:endParaRPr lang="en-US" sz="1400"/>
                    </a:p>
                  </a:txBody>
                  <a:tcPr marL="26352" marR="26352" marT="13176" marB="13176" anchor="ctr">
                    <a:lnL>
                      <a:noFill/>
                    </a:lnL>
                    <a:lnR>
                      <a:noFill/>
                    </a:lnR>
                    <a:lnT>
                      <a:noFill/>
                    </a:lnT>
                    <a:lnB>
                      <a:noFill/>
                    </a:lnB>
                    <a:solidFill>
                      <a:srgbClr val="DDDDF5"/>
                    </a:solidFill>
                  </a:tcPr>
                </a:tc>
                <a:tc>
                  <a:txBody>
                    <a:bodyPr/>
                    <a:lstStyle/>
                    <a:p>
                      <a:r>
                        <a:rPr lang="en-US" sz="1400" b="0" dirty="0">
                          <a:latin typeface="Tahoma"/>
                        </a:rPr>
                        <a:t>Head</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a:latin typeface="Tahoma"/>
                        </a:rPr>
                        <a:t>Think about it; use your </a:t>
                      </a:r>
                      <a:r>
                        <a:rPr lang="en-US" sz="1400" b="1">
                          <a:latin typeface="Tahoma"/>
                        </a:rPr>
                        <a:t>loaf</a:t>
                      </a:r>
                      <a:r>
                        <a:rPr lang="en-US" sz="1400">
                          <a:latin typeface="Tahoma"/>
                        </a:rPr>
                        <a:t>.</a:t>
                      </a:r>
                      <a:endParaRPr lang="en-US" sz="1400"/>
                    </a:p>
                  </a:txBody>
                  <a:tcPr marL="26352" marR="26352" marT="13176" marB="13176" anchor="ctr">
                    <a:lnL>
                      <a:noFill/>
                    </a:lnL>
                    <a:lnR>
                      <a:noFill/>
                    </a:lnR>
                    <a:lnT>
                      <a:noFill/>
                    </a:lnT>
                    <a:lnB>
                      <a:noFill/>
                    </a:lnB>
                    <a:solidFill>
                      <a:srgbClr val="FFE1FE"/>
                    </a:solidFill>
                  </a:tcPr>
                </a:tc>
              </a:tr>
              <a:tr h="209634">
                <a:tc>
                  <a:txBody>
                    <a:bodyPr/>
                    <a:lstStyle/>
                    <a:p>
                      <a:r>
                        <a:rPr lang="en-US" sz="1400">
                          <a:latin typeface="Tahoma"/>
                        </a:rPr>
                        <a:t>  </a:t>
                      </a:r>
                      <a:r>
                        <a:rPr lang="en-US" sz="1400" b="1">
                          <a:latin typeface="Tahoma"/>
                        </a:rPr>
                        <a:t>Mince Pies</a:t>
                      </a:r>
                      <a:endParaRPr lang="en-US" sz="1400"/>
                    </a:p>
                  </a:txBody>
                  <a:tcPr marL="26352" marR="26352" marT="13176" marB="13176" anchor="ctr">
                    <a:lnL>
                      <a:noFill/>
                    </a:lnL>
                    <a:lnR>
                      <a:noFill/>
                    </a:lnR>
                    <a:lnT>
                      <a:noFill/>
                    </a:lnT>
                    <a:lnB>
                      <a:noFill/>
                    </a:lnB>
                    <a:solidFill>
                      <a:srgbClr val="DDDDF5"/>
                    </a:solidFill>
                  </a:tcPr>
                </a:tc>
                <a:tc>
                  <a:txBody>
                    <a:bodyPr/>
                    <a:lstStyle/>
                    <a:p>
                      <a:r>
                        <a:rPr lang="en-US" sz="1400" b="0" dirty="0">
                          <a:latin typeface="Tahoma"/>
                        </a:rPr>
                        <a:t>Eyes</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a:latin typeface="Tahoma"/>
                        </a:rPr>
                        <a:t>What beautiful </a:t>
                      </a:r>
                      <a:r>
                        <a:rPr lang="en-US" sz="1400" b="1">
                          <a:latin typeface="Tahoma"/>
                        </a:rPr>
                        <a:t>minces</a:t>
                      </a:r>
                      <a:r>
                        <a:rPr lang="en-US" sz="1400">
                          <a:latin typeface="Tahoma"/>
                        </a:rPr>
                        <a:t>.</a:t>
                      </a:r>
                      <a:endParaRPr lang="en-US" sz="1400"/>
                    </a:p>
                  </a:txBody>
                  <a:tcPr marL="26352" marR="26352" marT="13176" marB="13176" anchor="ctr">
                    <a:lnL>
                      <a:noFill/>
                    </a:lnL>
                    <a:lnR>
                      <a:noFill/>
                    </a:lnR>
                    <a:lnT>
                      <a:noFill/>
                    </a:lnT>
                    <a:lnB>
                      <a:noFill/>
                    </a:lnB>
                    <a:solidFill>
                      <a:srgbClr val="FFE1FE"/>
                    </a:solidFill>
                  </a:tcPr>
                </a:tc>
              </a:tr>
              <a:tr h="352186">
                <a:tc>
                  <a:txBody>
                    <a:bodyPr/>
                    <a:lstStyle/>
                    <a:p>
                      <a:r>
                        <a:rPr lang="en-US" sz="1400">
                          <a:latin typeface="Tahoma"/>
                        </a:rPr>
                        <a:t>  </a:t>
                      </a:r>
                      <a:r>
                        <a:rPr lang="en-US" sz="1400" b="1">
                          <a:latin typeface="Tahoma"/>
                        </a:rPr>
                        <a:t>Oxford Scholar</a:t>
                      </a:r>
                      <a:endParaRPr lang="en-US" sz="1400"/>
                    </a:p>
                  </a:txBody>
                  <a:tcPr marL="26352" marR="26352" marT="13176" marB="13176" anchor="ctr">
                    <a:lnL>
                      <a:noFill/>
                    </a:lnL>
                    <a:lnR>
                      <a:noFill/>
                    </a:lnR>
                    <a:lnT>
                      <a:noFill/>
                    </a:lnT>
                    <a:lnB>
                      <a:noFill/>
                    </a:lnB>
                    <a:solidFill>
                      <a:srgbClr val="DDDDF5"/>
                    </a:solidFill>
                  </a:tcPr>
                </a:tc>
                <a:tc>
                  <a:txBody>
                    <a:bodyPr/>
                    <a:lstStyle/>
                    <a:p>
                      <a:r>
                        <a:rPr lang="en-US" sz="1400" b="0" dirty="0">
                          <a:latin typeface="Tahoma"/>
                        </a:rPr>
                        <a:t>Dollar</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a:latin typeface="Tahoma"/>
                        </a:rPr>
                        <a:t>Could you lend me an </a:t>
                      </a:r>
                      <a:r>
                        <a:rPr lang="en-US" sz="1400" b="1">
                          <a:latin typeface="Tahoma"/>
                        </a:rPr>
                        <a:t>Oxford</a:t>
                      </a:r>
                      <a:r>
                        <a:rPr lang="en-US" sz="1400">
                          <a:latin typeface="Tahoma"/>
                        </a:rPr>
                        <a:t>?</a:t>
                      </a:r>
                      <a:endParaRPr lang="en-US" sz="1400"/>
                    </a:p>
                  </a:txBody>
                  <a:tcPr marL="26352" marR="26352" marT="13176" marB="13176" anchor="ctr">
                    <a:lnL>
                      <a:noFill/>
                    </a:lnL>
                    <a:lnR>
                      <a:noFill/>
                    </a:lnR>
                    <a:lnT>
                      <a:noFill/>
                    </a:lnT>
                    <a:lnB>
                      <a:noFill/>
                    </a:lnB>
                    <a:solidFill>
                      <a:srgbClr val="FFE1FE"/>
                    </a:solidFill>
                  </a:tcPr>
                </a:tc>
              </a:tr>
              <a:tr h="352186">
                <a:tc>
                  <a:txBody>
                    <a:bodyPr/>
                    <a:lstStyle/>
                    <a:p>
                      <a:r>
                        <a:rPr lang="en-US" sz="1400">
                          <a:latin typeface="Tahoma"/>
                        </a:rPr>
                        <a:t>  </a:t>
                      </a:r>
                      <a:r>
                        <a:rPr lang="en-US" sz="1400" b="1">
                          <a:latin typeface="Tahoma"/>
                        </a:rPr>
                        <a:t>Pen and Ink</a:t>
                      </a:r>
                      <a:endParaRPr lang="en-US" sz="1400"/>
                    </a:p>
                  </a:txBody>
                  <a:tcPr marL="26352" marR="26352" marT="13176" marB="13176" anchor="ctr">
                    <a:lnL>
                      <a:noFill/>
                    </a:lnL>
                    <a:lnR>
                      <a:noFill/>
                    </a:lnR>
                    <a:lnT>
                      <a:noFill/>
                    </a:lnT>
                    <a:lnB>
                      <a:noFill/>
                    </a:lnB>
                    <a:solidFill>
                      <a:srgbClr val="DDDDF5"/>
                    </a:solidFill>
                  </a:tcPr>
                </a:tc>
                <a:tc>
                  <a:txBody>
                    <a:bodyPr/>
                    <a:lstStyle/>
                    <a:p>
                      <a:r>
                        <a:rPr lang="en-US" sz="1400" b="0" dirty="0">
                          <a:latin typeface="Tahoma"/>
                        </a:rPr>
                        <a:t>Stink</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a:latin typeface="Tahoma"/>
                        </a:rPr>
                        <a:t>Pooh! It </a:t>
                      </a:r>
                      <a:r>
                        <a:rPr lang="en-US" sz="1400" b="1">
                          <a:latin typeface="Tahoma"/>
                        </a:rPr>
                        <a:t>pens</a:t>
                      </a:r>
                      <a:r>
                        <a:rPr lang="en-US" sz="1400">
                          <a:latin typeface="Tahoma"/>
                        </a:rPr>
                        <a:t> a bit in here.</a:t>
                      </a:r>
                      <a:endParaRPr lang="en-US" sz="1400"/>
                    </a:p>
                  </a:txBody>
                  <a:tcPr marL="26352" marR="26352" marT="13176" marB="13176" anchor="ctr">
                    <a:lnL>
                      <a:noFill/>
                    </a:lnL>
                    <a:lnR>
                      <a:noFill/>
                    </a:lnR>
                    <a:lnT>
                      <a:noFill/>
                    </a:lnT>
                    <a:lnB>
                      <a:noFill/>
                    </a:lnB>
                    <a:solidFill>
                      <a:srgbClr val="FFE1FE"/>
                    </a:solidFill>
                  </a:tcPr>
                </a:tc>
              </a:tr>
              <a:tr h="352186">
                <a:tc>
                  <a:txBody>
                    <a:bodyPr/>
                    <a:lstStyle/>
                    <a:p>
                      <a:r>
                        <a:rPr lang="en-US" sz="1400" dirty="0">
                          <a:latin typeface="Tahoma"/>
                        </a:rPr>
                        <a:t>  </a:t>
                      </a:r>
                      <a:r>
                        <a:rPr lang="en-US" sz="1400" b="1" dirty="0">
                          <a:latin typeface="Tahoma"/>
                        </a:rPr>
                        <a:t>Rabbit and Pork</a:t>
                      </a:r>
                      <a:endParaRPr lang="en-US" sz="1400" dirty="0"/>
                    </a:p>
                  </a:txBody>
                  <a:tcPr marL="26352" marR="26352" marT="13176" marB="13176" anchor="ctr">
                    <a:lnL>
                      <a:noFill/>
                    </a:lnL>
                    <a:lnR>
                      <a:noFill/>
                    </a:lnR>
                    <a:lnT>
                      <a:noFill/>
                    </a:lnT>
                    <a:lnB>
                      <a:noFill/>
                    </a:lnB>
                    <a:solidFill>
                      <a:srgbClr val="DDDDF5"/>
                    </a:solidFill>
                  </a:tcPr>
                </a:tc>
                <a:tc>
                  <a:txBody>
                    <a:bodyPr/>
                    <a:lstStyle/>
                    <a:p>
                      <a:r>
                        <a:rPr lang="en-US" sz="1400" b="0" dirty="0">
                          <a:latin typeface="Tahoma"/>
                        </a:rPr>
                        <a:t>Talk</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a:latin typeface="Tahoma"/>
                        </a:rPr>
                        <a:t>I don't know what she's </a:t>
                      </a:r>
                      <a:r>
                        <a:rPr lang="en-US" sz="1400" b="1">
                          <a:latin typeface="Tahoma"/>
                        </a:rPr>
                        <a:t>rabbiting</a:t>
                      </a:r>
                      <a:r>
                        <a:rPr lang="en-US" sz="1400">
                          <a:latin typeface="Tahoma"/>
                        </a:rPr>
                        <a:t> about.</a:t>
                      </a:r>
                      <a:endParaRPr lang="en-US" sz="1400"/>
                    </a:p>
                  </a:txBody>
                  <a:tcPr marL="26352" marR="26352" marT="13176" marB="13176" anchor="ctr">
                    <a:lnL>
                      <a:noFill/>
                    </a:lnL>
                    <a:lnR>
                      <a:noFill/>
                    </a:lnR>
                    <a:lnT>
                      <a:noFill/>
                    </a:lnT>
                    <a:lnB>
                      <a:noFill/>
                    </a:lnB>
                    <a:solidFill>
                      <a:srgbClr val="FFE1FE"/>
                    </a:solidFill>
                  </a:tcPr>
                </a:tc>
              </a:tr>
              <a:tr h="352186">
                <a:tc>
                  <a:txBody>
                    <a:bodyPr/>
                    <a:lstStyle/>
                    <a:p>
                      <a:r>
                        <a:rPr lang="en-US" sz="1400">
                          <a:latin typeface="Tahoma"/>
                        </a:rPr>
                        <a:t>  </a:t>
                      </a:r>
                      <a:r>
                        <a:rPr lang="en-US" sz="1400" b="1">
                          <a:latin typeface="Tahoma"/>
                        </a:rPr>
                        <a:t>Raspberry Tart</a:t>
                      </a:r>
                      <a:endParaRPr lang="en-US" sz="1400"/>
                    </a:p>
                  </a:txBody>
                  <a:tcPr marL="26352" marR="26352" marT="13176" marB="13176" anchor="ctr">
                    <a:lnL>
                      <a:noFill/>
                    </a:lnL>
                    <a:lnR>
                      <a:noFill/>
                    </a:lnR>
                    <a:lnT>
                      <a:noFill/>
                    </a:lnT>
                    <a:lnB>
                      <a:noFill/>
                    </a:lnB>
                    <a:solidFill>
                      <a:srgbClr val="DDDDF5"/>
                    </a:solidFill>
                  </a:tcPr>
                </a:tc>
                <a:tc>
                  <a:txBody>
                    <a:bodyPr/>
                    <a:lstStyle/>
                    <a:p>
                      <a:r>
                        <a:rPr lang="en-US" sz="1400" b="0" dirty="0">
                          <a:latin typeface="Tahoma"/>
                        </a:rPr>
                        <a:t>Fart</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a:latin typeface="Tahoma"/>
                        </a:rPr>
                        <a:t>I can smell a </a:t>
                      </a:r>
                      <a:r>
                        <a:rPr lang="en-US" sz="1400" b="1">
                          <a:latin typeface="Tahoma"/>
                        </a:rPr>
                        <a:t>raspberry</a:t>
                      </a:r>
                      <a:r>
                        <a:rPr lang="en-US" sz="1400">
                          <a:latin typeface="Tahoma"/>
                        </a:rPr>
                        <a:t>.</a:t>
                      </a:r>
                      <a:endParaRPr lang="en-US" sz="1400"/>
                    </a:p>
                  </a:txBody>
                  <a:tcPr marL="26352" marR="26352" marT="13176" marB="13176" anchor="ctr">
                    <a:lnL>
                      <a:noFill/>
                    </a:lnL>
                    <a:lnR>
                      <a:noFill/>
                    </a:lnR>
                    <a:lnT>
                      <a:noFill/>
                    </a:lnT>
                    <a:lnB>
                      <a:noFill/>
                    </a:lnB>
                    <a:solidFill>
                      <a:srgbClr val="FFE1FE"/>
                    </a:solidFill>
                  </a:tcPr>
                </a:tc>
              </a:tr>
              <a:tr h="352186">
                <a:tc>
                  <a:txBody>
                    <a:bodyPr/>
                    <a:lstStyle/>
                    <a:p>
                      <a:r>
                        <a:rPr lang="en-US" sz="1400">
                          <a:latin typeface="Tahoma"/>
                        </a:rPr>
                        <a:t>  </a:t>
                      </a:r>
                      <a:r>
                        <a:rPr lang="en-US" sz="1400" b="1">
                          <a:latin typeface="Tahoma"/>
                        </a:rPr>
                        <a:t>Scarpa Flow</a:t>
                      </a:r>
                      <a:endParaRPr lang="en-US" sz="1400"/>
                    </a:p>
                  </a:txBody>
                  <a:tcPr marL="26352" marR="26352" marT="13176" marB="13176" anchor="ctr">
                    <a:lnL>
                      <a:noFill/>
                    </a:lnL>
                    <a:lnR>
                      <a:noFill/>
                    </a:lnR>
                    <a:lnT>
                      <a:noFill/>
                    </a:lnT>
                    <a:lnB>
                      <a:noFill/>
                    </a:lnB>
                    <a:solidFill>
                      <a:srgbClr val="DDDDF5"/>
                    </a:solidFill>
                  </a:tcPr>
                </a:tc>
                <a:tc>
                  <a:txBody>
                    <a:bodyPr/>
                    <a:lstStyle/>
                    <a:p>
                      <a:r>
                        <a:rPr lang="en-US" sz="1400" b="0" dirty="0">
                          <a:latin typeface="Tahoma"/>
                        </a:rPr>
                        <a:t>Go</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b="1">
                          <a:latin typeface="Tahoma"/>
                        </a:rPr>
                        <a:t>Scarpa</a:t>
                      </a:r>
                      <a:r>
                        <a:rPr lang="en-US" sz="1400">
                          <a:latin typeface="Tahoma"/>
                        </a:rPr>
                        <a:t>! The police are coming!</a:t>
                      </a:r>
                      <a:endParaRPr lang="en-US" sz="1400"/>
                    </a:p>
                  </a:txBody>
                  <a:tcPr marL="26352" marR="26352" marT="13176" marB="13176" anchor="ctr">
                    <a:lnL>
                      <a:noFill/>
                    </a:lnL>
                    <a:lnR>
                      <a:noFill/>
                    </a:lnR>
                    <a:lnT>
                      <a:noFill/>
                    </a:lnT>
                    <a:lnB>
                      <a:noFill/>
                    </a:lnB>
                    <a:solidFill>
                      <a:srgbClr val="FFE1FE"/>
                    </a:solidFill>
                  </a:tcPr>
                </a:tc>
              </a:tr>
              <a:tr h="352186">
                <a:tc>
                  <a:txBody>
                    <a:bodyPr/>
                    <a:lstStyle/>
                    <a:p>
                      <a:r>
                        <a:rPr lang="en-US" sz="1400">
                          <a:latin typeface="Tahoma"/>
                        </a:rPr>
                        <a:t>  </a:t>
                      </a:r>
                      <a:r>
                        <a:rPr lang="en-US" sz="1400" b="1">
                          <a:latin typeface="Tahoma"/>
                        </a:rPr>
                        <a:t>Trouble and Strife</a:t>
                      </a:r>
                      <a:endParaRPr lang="en-US" sz="1400"/>
                    </a:p>
                  </a:txBody>
                  <a:tcPr marL="26352" marR="26352" marT="13176" marB="13176" anchor="ctr">
                    <a:lnL>
                      <a:noFill/>
                    </a:lnL>
                    <a:lnR>
                      <a:noFill/>
                    </a:lnR>
                    <a:lnT>
                      <a:noFill/>
                    </a:lnT>
                    <a:lnB>
                      <a:noFill/>
                    </a:lnB>
                    <a:solidFill>
                      <a:srgbClr val="DDDDF5"/>
                    </a:solidFill>
                  </a:tcPr>
                </a:tc>
                <a:tc>
                  <a:txBody>
                    <a:bodyPr/>
                    <a:lstStyle/>
                    <a:p>
                      <a:r>
                        <a:rPr lang="en-US" sz="1400" b="0" dirty="0">
                          <a:latin typeface="Tahoma"/>
                        </a:rPr>
                        <a:t>Wife</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a:latin typeface="Tahoma"/>
                        </a:rPr>
                        <a:t>The </a:t>
                      </a:r>
                      <a:r>
                        <a:rPr lang="en-US" sz="1400" b="1">
                          <a:latin typeface="Tahoma"/>
                        </a:rPr>
                        <a:t>trouble's</a:t>
                      </a:r>
                      <a:r>
                        <a:rPr lang="en-US" sz="1400">
                          <a:latin typeface="Tahoma"/>
                        </a:rPr>
                        <a:t> been shopping again.</a:t>
                      </a:r>
                      <a:endParaRPr lang="en-US" sz="1400"/>
                    </a:p>
                  </a:txBody>
                  <a:tcPr marL="26352" marR="26352" marT="13176" marB="13176" anchor="ctr">
                    <a:lnL>
                      <a:noFill/>
                    </a:lnL>
                    <a:lnR>
                      <a:noFill/>
                    </a:lnR>
                    <a:lnT>
                      <a:noFill/>
                    </a:lnT>
                    <a:lnB>
                      <a:noFill/>
                    </a:lnB>
                    <a:solidFill>
                      <a:srgbClr val="FFE1FE"/>
                    </a:solidFill>
                  </a:tcPr>
                </a:tc>
              </a:tr>
              <a:tr h="209634">
                <a:tc>
                  <a:txBody>
                    <a:bodyPr/>
                    <a:lstStyle/>
                    <a:p>
                      <a:r>
                        <a:rPr lang="en-US" sz="1400">
                          <a:latin typeface="Tahoma"/>
                        </a:rPr>
                        <a:t>  </a:t>
                      </a:r>
                      <a:r>
                        <a:rPr lang="en-US" sz="1400" b="1">
                          <a:latin typeface="Tahoma"/>
                        </a:rPr>
                        <a:t>Uncle Bert</a:t>
                      </a:r>
                      <a:endParaRPr lang="en-US" sz="1400"/>
                    </a:p>
                  </a:txBody>
                  <a:tcPr marL="26352" marR="26352" marT="13176" marB="13176" anchor="ctr">
                    <a:lnL>
                      <a:noFill/>
                    </a:lnL>
                    <a:lnR>
                      <a:noFill/>
                    </a:lnR>
                    <a:lnT>
                      <a:noFill/>
                    </a:lnT>
                    <a:lnB>
                      <a:noFill/>
                    </a:lnB>
                    <a:solidFill>
                      <a:srgbClr val="DDDDF5"/>
                    </a:solidFill>
                  </a:tcPr>
                </a:tc>
                <a:tc>
                  <a:txBody>
                    <a:bodyPr/>
                    <a:lstStyle/>
                    <a:p>
                      <a:r>
                        <a:rPr lang="en-US" sz="1400" b="0" dirty="0">
                          <a:latin typeface="Tahoma"/>
                        </a:rPr>
                        <a:t>Shirt</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a:latin typeface="Tahoma"/>
                        </a:rPr>
                        <a:t>I'm ironing my </a:t>
                      </a:r>
                      <a:r>
                        <a:rPr lang="en-US" sz="1400" b="1">
                          <a:latin typeface="Tahoma"/>
                        </a:rPr>
                        <a:t>Uncle</a:t>
                      </a:r>
                      <a:r>
                        <a:rPr lang="en-US" sz="1400">
                          <a:latin typeface="Tahoma"/>
                        </a:rPr>
                        <a:t>.</a:t>
                      </a:r>
                      <a:endParaRPr lang="en-US" sz="1400"/>
                    </a:p>
                  </a:txBody>
                  <a:tcPr marL="26352" marR="26352" marT="13176" marB="13176" anchor="ctr">
                    <a:lnL>
                      <a:noFill/>
                    </a:lnL>
                    <a:lnR>
                      <a:noFill/>
                    </a:lnR>
                    <a:lnT>
                      <a:noFill/>
                    </a:lnT>
                    <a:lnB>
                      <a:noFill/>
                    </a:lnB>
                    <a:solidFill>
                      <a:srgbClr val="FFE1FE"/>
                    </a:solidFill>
                  </a:tcPr>
                </a:tc>
              </a:tr>
              <a:tr h="352186">
                <a:tc>
                  <a:txBody>
                    <a:bodyPr/>
                    <a:lstStyle/>
                    <a:p>
                      <a:r>
                        <a:rPr lang="en-US" sz="1400">
                          <a:latin typeface="Tahoma"/>
                        </a:rPr>
                        <a:t>  </a:t>
                      </a:r>
                      <a:r>
                        <a:rPr lang="en-US" sz="1400" b="1">
                          <a:latin typeface="Tahoma"/>
                        </a:rPr>
                        <a:t>Weasel and Stoat</a:t>
                      </a:r>
                      <a:endParaRPr lang="en-US" sz="1400"/>
                    </a:p>
                  </a:txBody>
                  <a:tcPr marL="26352" marR="26352" marT="13176" marB="13176" anchor="ctr">
                    <a:lnL>
                      <a:noFill/>
                    </a:lnL>
                    <a:lnR>
                      <a:noFill/>
                    </a:lnR>
                    <a:lnT>
                      <a:noFill/>
                    </a:lnT>
                    <a:lnB>
                      <a:noFill/>
                    </a:lnB>
                    <a:solidFill>
                      <a:srgbClr val="DDDDF5"/>
                    </a:solidFill>
                  </a:tcPr>
                </a:tc>
                <a:tc>
                  <a:txBody>
                    <a:bodyPr/>
                    <a:lstStyle/>
                    <a:p>
                      <a:r>
                        <a:rPr lang="en-US" sz="1400" b="0" dirty="0">
                          <a:latin typeface="Tahoma"/>
                        </a:rPr>
                        <a:t>Coat</a:t>
                      </a:r>
                      <a:endParaRPr lang="en-US" sz="1400" b="0" dirty="0"/>
                    </a:p>
                  </a:txBody>
                  <a:tcPr marL="26352" marR="26352" marT="13176" marB="13176" anchor="ctr">
                    <a:lnL>
                      <a:noFill/>
                    </a:lnL>
                    <a:lnR>
                      <a:noFill/>
                    </a:lnR>
                    <a:lnT>
                      <a:noFill/>
                    </a:lnT>
                    <a:lnB>
                      <a:noFill/>
                    </a:lnB>
                    <a:solidFill>
                      <a:srgbClr val="FFFFFF"/>
                    </a:solidFill>
                  </a:tcPr>
                </a:tc>
                <a:tc>
                  <a:txBody>
                    <a:bodyPr/>
                    <a:lstStyle/>
                    <a:p>
                      <a:r>
                        <a:rPr lang="en-US" sz="1400" dirty="0">
                          <a:latin typeface="Tahoma"/>
                        </a:rPr>
                        <a:t>Where's my </a:t>
                      </a:r>
                      <a:r>
                        <a:rPr lang="en-US" sz="1400" b="1" dirty="0">
                          <a:latin typeface="Tahoma"/>
                        </a:rPr>
                        <a:t>weasel</a:t>
                      </a:r>
                      <a:r>
                        <a:rPr lang="en-US" sz="1400" dirty="0">
                          <a:latin typeface="Tahoma"/>
                        </a:rPr>
                        <a:t>?</a:t>
                      </a:r>
                      <a:endParaRPr lang="en-US" sz="1400" dirty="0"/>
                    </a:p>
                  </a:txBody>
                  <a:tcPr marL="26352" marR="26352" marT="13176" marB="13176" anchor="ctr">
                    <a:lnL>
                      <a:noFill/>
                    </a:lnL>
                    <a:lnR>
                      <a:noFill/>
                    </a:lnR>
                    <a:lnT>
                      <a:noFill/>
                    </a:lnT>
                    <a:lnB>
                      <a:noFill/>
                    </a:lnB>
                    <a:solidFill>
                      <a:srgbClr val="FFE1FE"/>
                    </a:solidFill>
                  </a:tcPr>
                </a:tc>
              </a:tr>
            </a:tbl>
          </a:graphicData>
        </a:graphic>
      </p:graphicFrame>
      <p:sp>
        <p:nvSpPr>
          <p:cNvPr id="2" name="標題 1"/>
          <p:cNvSpPr>
            <a:spLocks noGrp="1"/>
          </p:cNvSpPr>
          <p:nvPr>
            <p:ph type="title"/>
          </p:nvPr>
        </p:nvSpPr>
        <p:spPr/>
        <p:txBody>
          <a:bodyPr>
            <a:normAutofit fontScale="90000"/>
          </a:bodyPr>
          <a:lstStyle/>
          <a:p>
            <a:r>
              <a:rPr lang="en-AU" altLang="zh-TW" b="1" dirty="0"/>
              <a:t>Cockney Rhyming Sentence Examples</a:t>
            </a:r>
            <a:endParaRPr lang="zh-TW" altLang="en-US" dirty="0"/>
          </a:p>
        </p:txBody>
      </p:sp>
    </p:spTree>
    <p:extLst>
      <p:ext uri="{BB962C8B-B14F-4D97-AF65-F5344CB8AC3E}">
        <p14:creationId xmlns:p14="http://schemas.microsoft.com/office/powerpoint/2010/main" val="602720919"/>
      </p:ext>
    </p:extLst>
  </p:cSld>
  <p:clrMapOvr>
    <a:masterClrMapping/>
  </p:clrMapOvr>
  <p:transition spd="med">
    <p:comb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altLang="zh-TW" b="1" dirty="0">
                <a:solidFill>
                  <a:srgbClr val="FFC000"/>
                </a:solidFill>
              </a:rPr>
              <a:t>Teenage slang </a:t>
            </a:r>
            <a:r>
              <a:rPr lang="en-US" altLang="zh-TW" dirty="0"/>
              <a:t>words exist because they need their own language.</a:t>
            </a:r>
          </a:p>
          <a:p>
            <a:r>
              <a:rPr lang="en-AU" dirty="0" smtClean="0"/>
              <a:t>In 2010, the BBC did a test on a group of teenagers to study the differences of </a:t>
            </a:r>
            <a:r>
              <a:rPr lang="en-AU" u="sng" dirty="0" smtClean="0"/>
              <a:t>how teenagers speak in different parts of the UK.</a:t>
            </a:r>
          </a:p>
          <a:p>
            <a:r>
              <a:rPr lang="en-AU" dirty="0" smtClean="0"/>
              <a:t>They gave a </a:t>
            </a:r>
            <a:r>
              <a:rPr lang="en-AU" dirty="0" smtClean="0">
                <a:solidFill>
                  <a:srgbClr val="FFC000"/>
                </a:solidFill>
              </a:rPr>
              <a:t>simple phrase </a:t>
            </a:r>
            <a:r>
              <a:rPr lang="en-AU" dirty="0" smtClean="0"/>
              <a:t>to all the teenagers and told them to convert it into their own slang.</a:t>
            </a:r>
          </a:p>
          <a:p>
            <a:pPr>
              <a:buNone/>
            </a:pPr>
            <a:endParaRPr lang="en-US" i="1" dirty="0" smtClean="0"/>
          </a:p>
          <a:p>
            <a:pPr>
              <a:buNone/>
            </a:pPr>
            <a:endParaRPr lang="en-US" dirty="0" smtClean="0"/>
          </a:p>
          <a:p>
            <a:pPr>
              <a:buNone/>
            </a:pPr>
            <a:endParaRPr lang="en-GB" dirty="0" smtClean="0"/>
          </a:p>
          <a:p>
            <a:pPr>
              <a:buNone/>
            </a:pPr>
            <a:endParaRPr lang="en-AU" dirty="0" smtClean="0"/>
          </a:p>
        </p:txBody>
      </p:sp>
      <p:sp>
        <p:nvSpPr>
          <p:cNvPr id="2" name="Title 1"/>
          <p:cNvSpPr>
            <a:spLocks noGrp="1"/>
          </p:cNvSpPr>
          <p:nvPr>
            <p:ph type="title"/>
          </p:nvPr>
        </p:nvSpPr>
        <p:spPr/>
        <p:txBody>
          <a:bodyPr/>
          <a:lstStyle/>
          <a:p>
            <a:r>
              <a:rPr lang="en-AU" b="1" dirty="0" smtClean="0"/>
              <a:t>Teenage Slang</a:t>
            </a:r>
            <a:endParaRPr lang="en-AU" b="1" dirty="0"/>
          </a:p>
        </p:txBody>
      </p:sp>
    </p:spTree>
  </p:cSld>
  <p:clrMapOvr>
    <a:masterClrMapping/>
  </p:clrMapOvr>
  <p:transition spd="med">
    <p:comb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872067" y="1412776"/>
            <a:ext cx="7408333" cy="4713387"/>
          </a:xfrm>
        </p:spPr>
        <p:txBody>
          <a:bodyPr>
            <a:normAutofit/>
          </a:bodyPr>
          <a:lstStyle/>
          <a:p>
            <a:r>
              <a:rPr lang="en-US" altLang="zh-TW" sz="2000" dirty="0"/>
              <a:t>Decipher some of your daughter’s text speak with our handy guide to youth slang and jargon: </a:t>
            </a:r>
            <a:r>
              <a:rPr lang="en-US" altLang="zh-TW" dirty="0"/>
              <a:t/>
            </a:r>
            <a:br>
              <a:rPr lang="en-US" altLang="zh-TW" dirty="0"/>
            </a:br>
            <a:endParaRPr lang="zh-TW" altLang="en-US" dirty="0"/>
          </a:p>
        </p:txBody>
      </p:sp>
      <p:sp>
        <p:nvSpPr>
          <p:cNvPr id="2" name="標題 1"/>
          <p:cNvSpPr>
            <a:spLocks noGrp="1"/>
          </p:cNvSpPr>
          <p:nvPr>
            <p:ph type="title"/>
          </p:nvPr>
        </p:nvSpPr>
        <p:spPr/>
        <p:txBody>
          <a:bodyPr/>
          <a:lstStyle/>
          <a:p>
            <a:r>
              <a:rPr lang="en-AU" altLang="zh-TW" b="1" dirty="0"/>
              <a:t>Teenage </a:t>
            </a:r>
            <a:r>
              <a:rPr lang="en-AU" altLang="zh-TW" b="1" dirty="0" smtClean="0"/>
              <a:t>Slang Examples</a:t>
            </a:r>
            <a:endParaRPr lang="zh-TW" altLang="en-US" dirty="0"/>
          </a:p>
        </p:txBody>
      </p:sp>
      <p:graphicFrame>
        <p:nvGraphicFramePr>
          <p:cNvPr id="5" name="表格 4"/>
          <p:cNvGraphicFramePr>
            <a:graphicFrameLocks noGrp="1"/>
          </p:cNvGraphicFramePr>
          <p:nvPr>
            <p:extLst>
              <p:ext uri="{D42A27DB-BD31-4B8C-83A1-F6EECF244321}">
                <p14:modId xmlns:p14="http://schemas.microsoft.com/office/powerpoint/2010/main" val="18454343"/>
              </p:ext>
            </p:extLst>
          </p:nvPr>
        </p:nvGraphicFramePr>
        <p:xfrm>
          <a:off x="1403648" y="2132856"/>
          <a:ext cx="5544616" cy="4176469"/>
        </p:xfrm>
        <a:graphic>
          <a:graphicData uri="http://schemas.openxmlformats.org/drawingml/2006/table">
            <a:tbl>
              <a:tblPr firstRow="1" bandRow="1">
                <a:tableStyleId>{5C22544A-7EE6-4342-B048-85BDC9FD1C3A}</a:tableStyleId>
              </a:tblPr>
              <a:tblGrid>
                <a:gridCol w="1571877"/>
                <a:gridCol w="3972739"/>
              </a:tblGrid>
              <a:tr h="379679">
                <a:tc>
                  <a:txBody>
                    <a:bodyPr/>
                    <a:lstStyle/>
                    <a:p>
                      <a:r>
                        <a:rPr lang="en-US" altLang="zh-TW" dirty="0" smtClean="0"/>
                        <a:t>Words</a:t>
                      </a:r>
                      <a:endParaRPr lang="zh-TW" altLang="en-US" dirty="0"/>
                    </a:p>
                  </a:txBody>
                  <a:tcPr/>
                </a:tc>
                <a:tc>
                  <a:txBody>
                    <a:bodyPr/>
                    <a:lstStyle/>
                    <a:p>
                      <a:r>
                        <a:rPr lang="en-US" altLang="zh-TW" dirty="0" smtClean="0"/>
                        <a:t>Meaning</a:t>
                      </a:r>
                      <a:endParaRPr lang="zh-TW" altLang="en-US" dirty="0"/>
                    </a:p>
                  </a:txBody>
                  <a:tcPr/>
                </a:tc>
              </a:tr>
              <a:tr h="379679">
                <a:tc>
                  <a:txBody>
                    <a:bodyPr/>
                    <a:lstStyle/>
                    <a:p>
                      <a:r>
                        <a:rPr kumimoji="0" lang="en-US" altLang="zh-TW" b="1" i="0" kern="1200" dirty="0" smtClean="0">
                          <a:solidFill>
                            <a:schemeClr val="dk1"/>
                          </a:solidFill>
                          <a:effectLst/>
                          <a:latin typeface="+mn-lt"/>
                          <a:ea typeface="+mn-ea"/>
                          <a:cs typeface="+mn-cs"/>
                        </a:rPr>
                        <a:t>YOLO</a:t>
                      </a:r>
                      <a:endParaRPr lang="zh-TW" altLang="en-US" b="1" dirty="0"/>
                    </a:p>
                  </a:txBody>
                  <a:tcPr>
                    <a:solidFill>
                      <a:schemeClr val="accent3">
                        <a:lumMod val="20000"/>
                        <a:lumOff val="80000"/>
                      </a:schemeClr>
                    </a:solidFill>
                  </a:tcPr>
                </a:tc>
                <a:tc>
                  <a:txBody>
                    <a:bodyPr/>
                    <a:lstStyle/>
                    <a:p>
                      <a:r>
                        <a:rPr kumimoji="0" lang="en-US" altLang="zh-TW" b="0" i="0" kern="1200" dirty="0" smtClean="0">
                          <a:solidFill>
                            <a:schemeClr val="dk1"/>
                          </a:solidFill>
                          <a:effectLst/>
                          <a:latin typeface="+mn-lt"/>
                          <a:ea typeface="+mn-ea"/>
                          <a:cs typeface="+mn-cs"/>
                        </a:rPr>
                        <a:t>you only live once </a:t>
                      </a:r>
                      <a:endParaRPr lang="zh-TW" altLang="en-US" dirty="0"/>
                    </a:p>
                  </a:txBody>
                  <a:tcPr/>
                </a:tc>
              </a:tr>
              <a:tr h="379679">
                <a:tc>
                  <a:txBody>
                    <a:bodyPr/>
                    <a:lstStyle/>
                    <a:p>
                      <a:r>
                        <a:rPr kumimoji="0" lang="en-US" altLang="zh-TW" b="1" i="0" kern="1200" dirty="0" err="1" smtClean="0">
                          <a:solidFill>
                            <a:schemeClr val="dk1"/>
                          </a:solidFill>
                          <a:effectLst/>
                          <a:latin typeface="+mn-lt"/>
                          <a:ea typeface="+mn-ea"/>
                          <a:cs typeface="+mn-cs"/>
                        </a:rPr>
                        <a:t>TTYL</a:t>
                      </a:r>
                      <a:endParaRPr lang="zh-TW" altLang="en-US" b="1" dirty="0"/>
                    </a:p>
                  </a:txBody>
                  <a:tcPr>
                    <a:solidFill>
                      <a:schemeClr val="accent3">
                        <a:lumMod val="20000"/>
                        <a:lumOff val="80000"/>
                      </a:schemeClr>
                    </a:solidFill>
                  </a:tcPr>
                </a:tc>
                <a:tc>
                  <a:txBody>
                    <a:bodyPr/>
                    <a:lstStyle/>
                    <a:p>
                      <a:r>
                        <a:rPr kumimoji="0" lang="en-US" altLang="zh-TW" b="0" i="0" kern="1200" dirty="0" smtClean="0">
                          <a:solidFill>
                            <a:schemeClr val="dk1"/>
                          </a:solidFill>
                          <a:effectLst/>
                          <a:latin typeface="+mn-lt"/>
                          <a:ea typeface="+mn-ea"/>
                          <a:cs typeface="+mn-cs"/>
                        </a:rPr>
                        <a:t>talk to you later </a:t>
                      </a:r>
                      <a:endParaRPr lang="zh-TW" altLang="en-US" dirty="0"/>
                    </a:p>
                  </a:txBody>
                  <a:tcPr/>
                </a:tc>
              </a:tr>
              <a:tr h="379679">
                <a:tc>
                  <a:txBody>
                    <a:bodyPr/>
                    <a:lstStyle/>
                    <a:p>
                      <a:r>
                        <a:rPr kumimoji="0" lang="en-US" altLang="zh-TW" b="1" i="0" kern="1200" dirty="0" smtClean="0">
                          <a:solidFill>
                            <a:schemeClr val="dk1"/>
                          </a:solidFill>
                          <a:effectLst/>
                          <a:latin typeface="+mn-lt"/>
                          <a:ea typeface="+mn-ea"/>
                          <a:cs typeface="+mn-cs"/>
                        </a:rPr>
                        <a:t>LOL </a:t>
                      </a:r>
                      <a:endParaRPr lang="zh-TW" altLang="en-US" b="1" dirty="0"/>
                    </a:p>
                  </a:txBody>
                  <a:tcPr>
                    <a:solidFill>
                      <a:schemeClr val="accent3">
                        <a:lumMod val="20000"/>
                        <a:lumOff val="80000"/>
                      </a:schemeClr>
                    </a:solidFill>
                  </a:tcPr>
                </a:tc>
                <a:tc>
                  <a:txBody>
                    <a:bodyPr/>
                    <a:lstStyle/>
                    <a:p>
                      <a:r>
                        <a:rPr kumimoji="0" lang="en-US" altLang="zh-TW" b="0" i="0" kern="1200" dirty="0" smtClean="0">
                          <a:solidFill>
                            <a:schemeClr val="dk1"/>
                          </a:solidFill>
                          <a:effectLst/>
                          <a:latin typeface="+mn-lt"/>
                          <a:ea typeface="+mn-ea"/>
                          <a:cs typeface="+mn-cs"/>
                        </a:rPr>
                        <a:t>laugh out loud </a:t>
                      </a:r>
                      <a:endParaRPr lang="zh-TW" altLang="en-US" dirty="0"/>
                    </a:p>
                  </a:txBody>
                  <a:tcPr/>
                </a:tc>
              </a:tr>
              <a:tr h="379679">
                <a:tc>
                  <a:txBody>
                    <a:bodyPr/>
                    <a:lstStyle/>
                    <a:p>
                      <a:r>
                        <a:rPr kumimoji="0" lang="en-US" altLang="zh-TW" b="1" i="0" kern="1200" dirty="0" err="1" smtClean="0">
                          <a:solidFill>
                            <a:schemeClr val="dk1"/>
                          </a:solidFill>
                          <a:effectLst/>
                          <a:latin typeface="+mn-lt"/>
                          <a:ea typeface="+mn-ea"/>
                          <a:cs typeface="+mn-cs"/>
                        </a:rPr>
                        <a:t>ROFL</a:t>
                      </a:r>
                      <a:r>
                        <a:rPr kumimoji="0" lang="en-US" altLang="zh-TW" b="1" i="0" kern="1200" dirty="0" smtClean="0">
                          <a:solidFill>
                            <a:schemeClr val="dk1"/>
                          </a:solidFill>
                          <a:effectLst/>
                          <a:latin typeface="+mn-lt"/>
                          <a:ea typeface="+mn-ea"/>
                          <a:cs typeface="+mn-cs"/>
                        </a:rPr>
                        <a:t> </a:t>
                      </a:r>
                      <a:endParaRPr lang="zh-TW" altLang="en-US" b="1" dirty="0"/>
                    </a:p>
                  </a:txBody>
                  <a:tcPr>
                    <a:solidFill>
                      <a:schemeClr val="accent3">
                        <a:lumMod val="20000"/>
                        <a:lumOff val="80000"/>
                      </a:schemeClr>
                    </a:solidFill>
                  </a:tcPr>
                </a:tc>
                <a:tc>
                  <a:txBody>
                    <a:bodyPr/>
                    <a:lstStyle/>
                    <a:p>
                      <a:r>
                        <a:rPr kumimoji="0" lang="en-US" altLang="zh-TW" b="0" i="0" kern="1200" dirty="0" smtClean="0">
                          <a:solidFill>
                            <a:schemeClr val="dk1"/>
                          </a:solidFill>
                          <a:effectLst/>
                          <a:latin typeface="+mn-lt"/>
                          <a:ea typeface="+mn-ea"/>
                          <a:cs typeface="+mn-cs"/>
                        </a:rPr>
                        <a:t>roll on floor laughing </a:t>
                      </a:r>
                      <a:endParaRPr lang="zh-TW" altLang="en-US" dirty="0"/>
                    </a:p>
                  </a:txBody>
                  <a:tcPr/>
                </a:tc>
              </a:tr>
              <a:tr h="379679">
                <a:tc>
                  <a:txBody>
                    <a:bodyPr/>
                    <a:lstStyle/>
                    <a:p>
                      <a:r>
                        <a:rPr kumimoji="0" lang="en-US" altLang="zh-TW" b="1" i="0" kern="1200" dirty="0" err="1" smtClean="0">
                          <a:solidFill>
                            <a:schemeClr val="dk1"/>
                          </a:solidFill>
                          <a:effectLst/>
                          <a:latin typeface="+mn-lt"/>
                          <a:ea typeface="+mn-ea"/>
                          <a:cs typeface="+mn-cs"/>
                        </a:rPr>
                        <a:t>IRL</a:t>
                      </a:r>
                      <a:r>
                        <a:rPr kumimoji="0" lang="en-US" altLang="zh-TW" b="1" i="0" kern="1200" dirty="0" smtClean="0">
                          <a:solidFill>
                            <a:schemeClr val="dk1"/>
                          </a:solidFill>
                          <a:effectLst/>
                          <a:latin typeface="+mn-lt"/>
                          <a:ea typeface="+mn-ea"/>
                          <a:cs typeface="+mn-cs"/>
                        </a:rPr>
                        <a:t> </a:t>
                      </a:r>
                      <a:endParaRPr lang="zh-TW" altLang="en-US" b="1" dirty="0"/>
                    </a:p>
                  </a:txBody>
                  <a:tcPr>
                    <a:solidFill>
                      <a:schemeClr val="accent3">
                        <a:lumMod val="20000"/>
                        <a:lumOff val="80000"/>
                      </a:schemeClr>
                    </a:solidFill>
                  </a:tcPr>
                </a:tc>
                <a:tc>
                  <a:txBody>
                    <a:bodyPr/>
                    <a:lstStyle/>
                    <a:p>
                      <a:r>
                        <a:rPr kumimoji="0" lang="en-US" altLang="zh-TW" b="0" i="0" kern="1200" dirty="0" smtClean="0">
                          <a:solidFill>
                            <a:schemeClr val="dk1"/>
                          </a:solidFill>
                          <a:effectLst/>
                          <a:latin typeface="+mn-lt"/>
                          <a:ea typeface="+mn-ea"/>
                          <a:cs typeface="+mn-cs"/>
                        </a:rPr>
                        <a:t> in real life </a:t>
                      </a:r>
                      <a:endParaRPr lang="zh-TW" altLang="en-US" dirty="0"/>
                    </a:p>
                  </a:txBody>
                  <a:tcPr/>
                </a:tc>
              </a:tr>
              <a:tr h="379679">
                <a:tc>
                  <a:txBody>
                    <a:bodyPr/>
                    <a:lstStyle/>
                    <a:p>
                      <a:r>
                        <a:rPr kumimoji="0" lang="en-US" altLang="zh-TW" b="1" i="0" kern="1200" dirty="0" err="1" smtClean="0">
                          <a:solidFill>
                            <a:schemeClr val="dk1"/>
                          </a:solidFill>
                          <a:effectLst/>
                          <a:latin typeface="+mn-lt"/>
                          <a:ea typeface="+mn-ea"/>
                          <a:cs typeface="+mn-cs"/>
                        </a:rPr>
                        <a:t>Awks</a:t>
                      </a:r>
                      <a:r>
                        <a:rPr kumimoji="0" lang="en-US" altLang="zh-TW" b="1" i="0" kern="1200" dirty="0" smtClean="0">
                          <a:solidFill>
                            <a:schemeClr val="dk1"/>
                          </a:solidFill>
                          <a:effectLst/>
                          <a:latin typeface="+mn-lt"/>
                          <a:ea typeface="+mn-ea"/>
                          <a:cs typeface="+mn-cs"/>
                        </a:rPr>
                        <a:t> </a:t>
                      </a:r>
                      <a:endParaRPr lang="zh-TW" altLang="en-US" b="1" dirty="0"/>
                    </a:p>
                  </a:txBody>
                  <a:tcPr>
                    <a:solidFill>
                      <a:schemeClr val="accent3">
                        <a:lumMod val="20000"/>
                        <a:lumOff val="80000"/>
                      </a:schemeClr>
                    </a:solidFill>
                  </a:tcPr>
                </a:tc>
                <a:tc>
                  <a:txBody>
                    <a:bodyPr/>
                    <a:lstStyle/>
                    <a:p>
                      <a:r>
                        <a:rPr kumimoji="0" lang="en-US" altLang="zh-TW" b="0" i="0" kern="1200" dirty="0" smtClean="0">
                          <a:solidFill>
                            <a:schemeClr val="dk1"/>
                          </a:solidFill>
                          <a:effectLst/>
                          <a:latin typeface="+mn-lt"/>
                          <a:ea typeface="+mn-ea"/>
                          <a:cs typeface="+mn-cs"/>
                        </a:rPr>
                        <a:t>embarrassing </a:t>
                      </a:r>
                      <a:endParaRPr lang="zh-TW" altLang="en-US" dirty="0"/>
                    </a:p>
                  </a:txBody>
                  <a:tcPr/>
                </a:tc>
              </a:tr>
              <a:tr h="379679">
                <a:tc>
                  <a:txBody>
                    <a:bodyPr/>
                    <a:lstStyle/>
                    <a:p>
                      <a:r>
                        <a:rPr kumimoji="0" lang="en-US" altLang="zh-TW" b="1" i="0" kern="1200" dirty="0" smtClean="0">
                          <a:solidFill>
                            <a:schemeClr val="dk1"/>
                          </a:solidFill>
                          <a:effectLst/>
                          <a:latin typeface="+mn-lt"/>
                          <a:ea typeface="+mn-ea"/>
                          <a:cs typeface="+mn-cs"/>
                        </a:rPr>
                        <a:t>Jokes</a:t>
                      </a:r>
                      <a:endParaRPr lang="zh-TW" altLang="en-US" b="1" dirty="0"/>
                    </a:p>
                  </a:txBody>
                  <a:tcPr>
                    <a:solidFill>
                      <a:schemeClr val="accent3">
                        <a:lumMod val="20000"/>
                        <a:lumOff val="80000"/>
                      </a:schemeClr>
                    </a:solidFill>
                  </a:tcPr>
                </a:tc>
                <a:tc>
                  <a:txBody>
                    <a:bodyPr/>
                    <a:lstStyle/>
                    <a:p>
                      <a:r>
                        <a:rPr kumimoji="0" lang="en-US" altLang="zh-TW" b="0" i="0" kern="1200" dirty="0" smtClean="0">
                          <a:solidFill>
                            <a:schemeClr val="dk1"/>
                          </a:solidFill>
                          <a:effectLst/>
                          <a:latin typeface="+mn-lt"/>
                          <a:ea typeface="+mn-ea"/>
                          <a:cs typeface="+mn-cs"/>
                        </a:rPr>
                        <a:t>funny </a:t>
                      </a:r>
                      <a:endParaRPr lang="zh-TW" altLang="en-US" dirty="0"/>
                    </a:p>
                  </a:txBody>
                  <a:tcPr/>
                </a:tc>
              </a:tr>
              <a:tr h="379679">
                <a:tc>
                  <a:txBody>
                    <a:bodyPr/>
                    <a:lstStyle/>
                    <a:p>
                      <a:r>
                        <a:rPr kumimoji="0" lang="en-US" altLang="zh-TW" b="1" i="0" kern="1200" dirty="0" smtClean="0">
                          <a:solidFill>
                            <a:schemeClr val="dk1"/>
                          </a:solidFill>
                          <a:effectLst/>
                          <a:latin typeface="+mn-lt"/>
                          <a:ea typeface="+mn-ea"/>
                          <a:cs typeface="+mn-cs"/>
                        </a:rPr>
                        <a:t>Totes </a:t>
                      </a:r>
                      <a:endParaRPr lang="zh-TW" altLang="en-US" b="1" dirty="0"/>
                    </a:p>
                  </a:txBody>
                  <a:tcPr>
                    <a:solidFill>
                      <a:schemeClr val="accent3">
                        <a:lumMod val="20000"/>
                        <a:lumOff val="80000"/>
                      </a:schemeClr>
                    </a:solidFill>
                  </a:tcPr>
                </a:tc>
                <a:tc>
                  <a:txBody>
                    <a:bodyPr/>
                    <a:lstStyle/>
                    <a:p>
                      <a:r>
                        <a:rPr kumimoji="0" lang="en-US" altLang="zh-TW" b="0" i="0" kern="1200" dirty="0" smtClean="0">
                          <a:solidFill>
                            <a:schemeClr val="dk1"/>
                          </a:solidFill>
                          <a:effectLst/>
                          <a:latin typeface="+mn-lt"/>
                          <a:ea typeface="+mn-ea"/>
                          <a:cs typeface="+mn-cs"/>
                        </a:rPr>
                        <a:t>very </a:t>
                      </a:r>
                      <a:endParaRPr lang="zh-TW" altLang="en-US" dirty="0"/>
                    </a:p>
                  </a:txBody>
                  <a:tcPr/>
                </a:tc>
              </a:tr>
              <a:tr h="379679">
                <a:tc>
                  <a:txBody>
                    <a:bodyPr/>
                    <a:lstStyle/>
                    <a:p>
                      <a:r>
                        <a:rPr kumimoji="0" lang="en-US" altLang="zh-TW" b="1" i="0" kern="1200" dirty="0" smtClean="0">
                          <a:solidFill>
                            <a:schemeClr val="dk1"/>
                          </a:solidFill>
                          <a:effectLst/>
                          <a:latin typeface="+mn-lt"/>
                          <a:ea typeface="+mn-ea"/>
                          <a:cs typeface="+mn-cs"/>
                        </a:rPr>
                        <a:t>Hench, buff </a:t>
                      </a:r>
                      <a:endParaRPr lang="zh-TW" altLang="en-US" b="1" dirty="0"/>
                    </a:p>
                  </a:txBody>
                  <a:tcPr>
                    <a:solidFill>
                      <a:schemeClr val="accent3">
                        <a:lumMod val="20000"/>
                        <a:lumOff val="80000"/>
                      </a:schemeClr>
                    </a:solidFill>
                  </a:tcPr>
                </a:tc>
                <a:tc>
                  <a:txBody>
                    <a:bodyPr/>
                    <a:lstStyle/>
                    <a:p>
                      <a:r>
                        <a:rPr kumimoji="0" lang="en-US" altLang="zh-TW" b="0" i="0" kern="1200" dirty="0" smtClean="0">
                          <a:solidFill>
                            <a:schemeClr val="dk1"/>
                          </a:solidFill>
                          <a:effectLst/>
                          <a:latin typeface="+mn-lt"/>
                          <a:ea typeface="+mn-ea"/>
                          <a:cs typeface="+mn-cs"/>
                        </a:rPr>
                        <a:t>attractive, of boys </a:t>
                      </a:r>
                      <a:endParaRPr lang="zh-TW" altLang="en-US" dirty="0"/>
                    </a:p>
                  </a:txBody>
                  <a:tcPr/>
                </a:tc>
              </a:tr>
              <a:tr h="379679">
                <a:tc>
                  <a:txBody>
                    <a:bodyPr/>
                    <a:lstStyle/>
                    <a:p>
                      <a:r>
                        <a:rPr kumimoji="0" lang="en-US" altLang="zh-TW" b="1" i="0" kern="1200" dirty="0" smtClean="0">
                          <a:solidFill>
                            <a:schemeClr val="dk1"/>
                          </a:solidFill>
                          <a:effectLst/>
                          <a:latin typeface="+mn-lt"/>
                          <a:ea typeface="+mn-ea"/>
                          <a:cs typeface="+mn-cs"/>
                        </a:rPr>
                        <a:t>Sick </a:t>
                      </a:r>
                      <a:endParaRPr lang="zh-TW" altLang="en-US" b="1" dirty="0"/>
                    </a:p>
                  </a:txBody>
                  <a:tcPr>
                    <a:solidFill>
                      <a:schemeClr val="accent3">
                        <a:lumMod val="20000"/>
                        <a:lumOff val="80000"/>
                      </a:schemeClr>
                    </a:solidFill>
                  </a:tcPr>
                </a:tc>
                <a:tc>
                  <a:txBody>
                    <a:bodyPr/>
                    <a:lstStyle/>
                    <a:p>
                      <a:r>
                        <a:rPr kumimoji="0" lang="en-US" altLang="zh-TW" b="0" i="0" kern="1200" dirty="0" smtClean="0">
                          <a:solidFill>
                            <a:schemeClr val="dk1"/>
                          </a:solidFill>
                          <a:effectLst/>
                          <a:latin typeface="+mn-lt"/>
                          <a:ea typeface="+mn-ea"/>
                          <a:cs typeface="+mn-cs"/>
                        </a:rPr>
                        <a:t>good</a:t>
                      </a:r>
                      <a:endParaRPr lang="zh-TW" altLang="en-US" dirty="0"/>
                    </a:p>
                  </a:txBody>
                  <a:tcPr/>
                </a:tc>
              </a:tr>
            </a:tbl>
          </a:graphicData>
        </a:graphic>
      </p:graphicFrame>
      <p:pic>
        <p:nvPicPr>
          <p:cNvPr id="6" name="圖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461084">
            <a:off x="6828844" y="3834296"/>
            <a:ext cx="1859280" cy="1569720"/>
          </a:xfrm>
          <a:prstGeom prst="rect">
            <a:avLst/>
          </a:prstGeom>
        </p:spPr>
      </p:pic>
    </p:spTree>
    <p:extLst>
      <p:ext uri="{BB962C8B-B14F-4D97-AF65-F5344CB8AC3E}">
        <p14:creationId xmlns:p14="http://schemas.microsoft.com/office/powerpoint/2010/main" val="928432744"/>
      </p:ext>
    </p:extLst>
  </p:cSld>
  <p:clrMapOvr>
    <a:masterClrMapping/>
  </p:clrMapOvr>
  <p:transition spd="med">
    <p:comb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2067" y="2420888"/>
            <a:ext cx="7408333" cy="3705275"/>
          </a:xfrm>
        </p:spPr>
        <p:txBody>
          <a:bodyPr>
            <a:normAutofit/>
          </a:bodyPr>
          <a:lstStyle/>
          <a:p>
            <a:r>
              <a:rPr lang="en-US" dirty="0" smtClean="0"/>
              <a:t>With </a:t>
            </a:r>
            <a:r>
              <a:rPr lang="en-US" b="1" dirty="0" smtClean="0">
                <a:solidFill>
                  <a:srgbClr val="FFC000"/>
                </a:solidFill>
              </a:rPr>
              <a:t>British Slang</a:t>
            </a:r>
            <a:r>
              <a:rPr lang="en-US" dirty="0" smtClean="0"/>
              <a:t>, different words are used depending </a:t>
            </a:r>
            <a:r>
              <a:rPr lang="en-US" u="sng" dirty="0" smtClean="0"/>
              <a:t>on the place they are said or placed</a:t>
            </a:r>
            <a:r>
              <a:rPr lang="en-US" dirty="0" smtClean="0"/>
              <a:t>. </a:t>
            </a:r>
          </a:p>
          <a:p>
            <a:r>
              <a:rPr lang="en-US" dirty="0" smtClean="0"/>
              <a:t>For example, a word such as geezer wouldn’t be said by a grandchild to their grandfather. It would be seen as rude or offensive, whereas it may be used in a comic because it could be seen as a joke, it’s in a different context. </a:t>
            </a:r>
          </a:p>
        </p:txBody>
      </p:sp>
      <p:sp>
        <p:nvSpPr>
          <p:cNvPr id="2" name="Title 1"/>
          <p:cNvSpPr>
            <a:spLocks noGrp="1"/>
          </p:cNvSpPr>
          <p:nvPr>
            <p:ph type="title"/>
          </p:nvPr>
        </p:nvSpPr>
        <p:spPr/>
        <p:txBody>
          <a:bodyPr>
            <a:normAutofit fontScale="90000"/>
          </a:bodyPr>
          <a:lstStyle/>
          <a:p>
            <a:r>
              <a:rPr lang="en-US" b="1" dirty="0" smtClean="0"/>
              <a:t>Connection between context and content.</a:t>
            </a:r>
            <a:endParaRPr lang="en-US" b="1" dirty="0"/>
          </a:p>
        </p:txBody>
      </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Top)">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Top)">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1772816"/>
            <a:ext cx="7408333" cy="4137323"/>
          </a:xfrm>
        </p:spPr>
        <p:txBody>
          <a:bodyPr>
            <a:normAutofit fontScale="55000" lnSpcReduction="20000"/>
          </a:bodyPr>
          <a:lstStyle/>
          <a:p>
            <a:pPr fontAlgn="base"/>
            <a:r>
              <a:rPr lang="en-US" altLang="zh-TW" dirty="0"/>
              <a:t>A Teen Slang Dictionary&lt;http://</a:t>
            </a:r>
            <a:r>
              <a:rPr lang="en-US" altLang="zh-TW" dirty="0" err="1" smtClean="0"/>
              <a:t>parentingteens.about.com</a:t>
            </a:r>
            <a:r>
              <a:rPr lang="en-US" altLang="zh-TW" dirty="0" smtClean="0"/>
              <a:t>/od/</a:t>
            </a:r>
            <a:r>
              <a:rPr lang="en-US" altLang="zh-TW" dirty="0" err="1" smtClean="0"/>
              <a:t>talktoyourteen</a:t>
            </a:r>
            <a:r>
              <a:rPr lang="en-US" altLang="zh-TW" dirty="0" smtClean="0"/>
              <a:t>/a/teen-</a:t>
            </a:r>
            <a:r>
              <a:rPr lang="en-US" altLang="zh-TW" dirty="0" err="1" smtClean="0"/>
              <a:t>slang.htm</a:t>
            </a:r>
            <a:r>
              <a:rPr lang="en-US" altLang="zh-TW" dirty="0" smtClean="0"/>
              <a:t>&gt;</a:t>
            </a:r>
            <a:endParaRPr lang="en-AU" dirty="0" smtClean="0"/>
          </a:p>
          <a:p>
            <a:r>
              <a:rPr lang="en-AU" dirty="0" smtClean="0"/>
              <a:t>British Slang Words&lt;http://www.essortment.com/british-slang-words-40442.html&gt;</a:t>
            </a:r>
          </a:p>
          <a:p>
            <a:r>
              <a:rPr lang="en-AU" dirty="0" smtClean="0"/>
              <a:t>Barrow, M, </a:t>
            </a:r>
            <a:r>
              <a:rPr lang="en-AU" i="1" dirty="0" smtClean="0"/>
              <a:t>British Sayings/Idioms</a:t>
            </a:r>
            <a:r>
              <a:rPr lang="en-AU" dirty="0" smtClean="0"/>
              <a:t>&lt;http://www.woodlands-junior.kent.sch.uk/customs/sayings.html&gt;</a:t>
            </a:r>
          </a:p>
          <a:p>
            <a:r>
              <a:rPr lang="en-US" altLang="zh-TW" dirty="0" smtClean="0"/>
              <a:t>English club&lt;https</a:t>
            </a:r>
            <a:r>
              <a:rPr lang="en-US" altLang="zh-TW" dirty="0"/>
              <a:t>://</a:t>
            </a:r>
            <a:r>
              <a:rPr lang="en-US" altLang="zh-TW" dirty="0" err="1"/>
              <a:t>www.englishclub.com</a:t>
            </a:r>
            <a:r>
              <a:rPr lang="en-US" altLang="zh-TW" dirty="0"/>
              <a:t>/ref/Slang/Teen</a:t>
            </a:r>
            <a:r>
              <a:rPr lang="en-US" altLang="zh-TW" dirty="0" smtClean="0"/>
              <a:t>/&gt;</a:t>
            </a:r>
            <a:endParaRPr lang="en-US" altLang="zh-TW" dirty="0"/>
          </a:p>
          <a:p>
            <a:r>
              <a:rPr lang="en-AU" dirty="0" smtClean="0"/>
              <a:t>Google definition &lt;http://www.google.com.au/search?q=chav+definition&amp;rls=com.microsoft:*&amp;ie=UTF-8&amp;oe=UTF 8&amp;startIndex=&amp;startPage=1&amp;safe=active&amp;redir_esc=&amp;ei=ONHVTYCQGITQrQfN4oHzBQ&gt;</a:t>
            </a:r>
          </a:p>
          <a:p>
            <a:r>
              <a:rPr lang="en-US" sz="2800" i="1" dirty="0" smtClean="0"/>
              <a:t>Say what? A parents' guide to UK teenage slang</a:t>
            </a:r>
            <a:r>
              <a:rPr lang="en-US" sz="2800" dirty="0" smtClean="0"/>
              <a:t>, BBC News&lt;</a:t>
            </a:r>
            <a:r>
              <a:rPr lang="en-AU" sz="2800" dirty="0" smtClean="0"/>
              <a:t>http://news.bbc.co.uk/1/hi/8551273.stm&gt;</a:t>
            </a:r>
          </a:p>
          <a:p>
            <a:r>
              <a:rPr lang="en-AU" i="1" dirty="0" smtClean="0"/>
              <a:t>What is cockney rhyming slang? </a:t>
            </a:r>
            <a:r>
              <a:rPr lang="en-AU" dirty="0" smtClean="0"/>
              <a:t>Cockney Rhyming Slang, &lt;http://</a:t>
            </a:r>
            <a:r>
              <a:rPr lang="en-AU" i="1" dirty="0" smtClean="0"/>
              <a:t>www.cockneyrhymingslang.co.uk/cockney_rhyming_slang&gt;</a:t>
            </a:r>
          </a:p>
          <a:p>
            <a:r>
              <a:rPr lang="en-AU" dirty="0" smtClean="0"/>
              <a:t>Hints and Things, </a:t>
            </a:r>
            <a:r>
              <a:rPr lang="en-AU" i="1" dirty="0" smtClean="0"/>
              <a:t>Examples of sentence using cockney rhyming slang</a:t>
            </a:r>
            <a:r>
              <a:rPr lang="en-AU" dirty="0" smtClean="0"/>
              <a:t>&lt;http://www.hintsandthings.com/library/rhymingslang3.htm&gt;</a:t>
            </a:r>
          </a:p>
          <a:p>
            <a:r>
              <a:rPr lang="en-AU" dirty="0" smtClean="0"/>
              <a:t>Just So Me Lyrics, </a:t>
            </a:r>
            <a:r>
              <a:rPr lang="en-AU" i="1" dirty="0" smtClean="0"/>
              <a:t>Only Falls and Horses Theme Tune Lyrics&lt;</a:t>
            </a:r>
            <a:r>
              <a:rPr lang="en-US" dirty="0" smtClean="0"/>
              <a:t>http://</a:t>
            </a:r>
            <a:r>
              <a:rPr lang="en-US" dirty="0" err="1" smtClean="0"/>
              <a:t>www.justsomelyrics.com</a:t>
            </a:r>
            <a:r>
              <a:rPr lang="en-US" dirty="0" smtClean="0"/>
              <a:t>/761972/Only-Fools-and-Horses-Theme-Tune-Lyrics&gt;</a:t>
            </a:r>
          </a:p>
          <a:p>
            <a:r>
              <a:rPr lang="en-US" altLang="zh-TW" dirty="0"/>
              <a:t>Teenage slang words and language: a guide to understanding teenagers&lt;http://</a:t>
            </a:r>
            <a:r>
              <a:rPr lang="en-US" altLang="zh-TW" dirty="0" err="1"/>
              <a:t>selfesteem.dove.co.uk</a:t>
            </a:r>
            <a:r>
              <a:rPr lang="en-US" altLang="zh-TW" dirty="0"/>
              <a:t>/Articles/Written/teenage_slang_words_and_language_a-guide_to_understanding_teenagers.aspx&gt;</a:t>
            </a:r>
          </a:p>
          <a:p>
            <a:r>
              <a:rPr lang="en-US" altLang="zh-TW" sz="2500" dirty="0"/>
              <a:t>Slang: How Invented Words Become Part of Our </a:t>
            </a:r>
            <a:r>
              <a:rPr lang="en-US" altLang="zh-TW" sz="2500" dirty="0" smtClean="0"/>
              <a:t>Language&lt;</a:t>
            </a:r>
            <a:r>
              <a:rPr lang="en-US" dirty="0" smtClean="0"/>
              <a:t>http</a:t>
            </a:r>
            <a:r>
              <a:rPr lang="en-US" dirty="0"/>
              <a:t>://</a:t>
            </a:r>
            <a:r>
              <a:rPr lang="en-US" dirty="0" err="1"/>
              <a:t>www.bridgeenglish.com</a:t>
            </a:r>
            <a:r>
              <a:rPr lang="en-US" dirty="0"/>
              <a:t>/slang-how-invented-words-become-part-of-our-language</a:t>
            </a:r>
            <a:r>
              <a:rPr lang="en-US" dirty="0" smtClean="0"/>
              <a:t>/&gt;</a:t>
            </a:r>
          </a:p>
          <a:p>
            <a:r>
              <a:rPr lang="en-US" altLang="zh-TW" dirty="0"/>
              <a:t>Slang Over The Decades </a:t>
            </a:r>
            <a:r>
              <a:rPr lang="en-US" dirty="0" smtClean="0"/>
              <a:t>&lt;http</a:t>
            </a:r>
            <a:r>
              <a:rPr lang="en-US" dirty="0"/>
              <a:t>://</a:t>
            </a:r>
            <a:r>
              <a:rPr lang="en-US" dirty="0" err="1" smtClean="0"/>
              <a:t>www.quietfurybooks.com</a:t>
            </a:r>
            <a:r>
              <a:rPr lang="en-US" dirty="0" smtClean="0"/>
              <a:t>/</a:t>
            </a:r>
            <a:r>
              <a:rPr lang="en-US" dirty="0" err="1" smtClean="0"/>
              <a:t>slang.html</a:t>
            </a:r>
            <a:r>
              <a:rPr lang="en-US" dirty="0" smtClean="0"/>
              <a:t>&gt;</a:t>
            </a:r>
          </a:p>
          <a:p>
            <a:endParaRPr lang="en-AU" dirty="0" smtClean="0"/>
          </a:p>
          <a:p>
            <a:endParaRPr lang="en-AU" dirty="0" smtClean="0"/>
          </a:p>
          <a:p>
            <a:endParaRPr lang="en-AU" dirty="0" smtClean="0"/>
          </a:p>
          <a:p>
            <a:endParaRPr lang="en-AU" dirty="0" smtClean="0"/>
          </a:p>
          <a:p>
            <a:endParaRPr lang="en-AU" dirty="0"/>
          </a:p>
        </p:txBody>
      </p:sp>
      <p:sp>
        <p:nvSpPr>
          <p:cNvPr id="2" name="Title 1"/>
          <p:cNvSpPr>
            <a:spLocks noGrp="1"/>
          </p:cNvSpPr>
          <p:nvPr>
            <p:ph type="title"/>
          </p:nvPr>
        </p:nvSpPr>
        <p:spPr/>
        <p:txBody>
          <a:bodyPr/>
          <a:lstStyle/>
          <a:p>
            <a:r>
              <a:rPr lang="en-AU" b="1" dirty="0" smtClean="0"/>
              <a:t>Reference</a:t>
            </a:r>
            <a:endParaRPr lang="en-AU" b="1" dirty="0"/>
          </a:p>
        </p:txBody>
      </p:sp>
    </p:spTree>
  </p:cSld>
  <p:clrMapOvr>
    <a:masterClrMapping/>
  </p:clrMapOvr>
  <p:transition spd="med">
    <p:comb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內容版面配置區 1"/>
          <p:cNvSpPr>
            <a:spLocks noGrp="1"/>
          </p:cNvSpPr>
          <p:nvPr>
            <p:ph idx="1"/>
          </p:nvPr>
        </p:nvSpPr>
        <p:spPr/>
        <p:txBody>
          <a:bodyPr/>
          <a:lstStyle/>
          <a:p>
            <a:r>
              <a:rPr lang="en-US" altLang="zh-TW" b="1" dirty="0"/>
              <a:t>Meaning</a:t>
            </a:r>
          </a:p>
          <a:p>
            <a:r>
              <a:rPr lang="en-US" altLang="zh-TW" b="1" dirty="0"/>
              <a:t>Who Uses Slang</a:t>
            </a:r>
            <a:r>
              <a:rPr lang="en-US" altLang="zh-TW" b="1" dirty="0" smtClean="0"/>
              <a:t>?/ Where?/Why?</a:t>
            </a:r>
          </a:p>
          <a:p>
            <a:r>
              <a:rPr lang="en-US" altLang="zh-TW" b="1" dirty="0"/>
              <a:t>Different </a:t>
            </a:r>
            <a:r>
              <a:rPr lang="en-US" altLang="zh-TW" b="1" dirty="0" smtClean="0"/>
              <a:t>Countries</a:t>
            </a:r>
          </a:p>
          <a:p>
            <a:r>
              <a:rPr lang="en-US" altLang="zh-TW" b="1" dirty="0"/>
              <a:t>Affects the </a:t>
            </a:r>
            <a:r>
              <a:rPr lang="en-US" altLang="zh-TW" b="1" dirty="0" smtClean="0"/>
              <a:t>English</a:t>
            </a:r>
          </a:p>
          <a:p>
            <a:r>
              <a:rPr lang="en-US" altLang="zh-TW" b="1" dirty="0" smtClean="0"/>
              <a:t>Common words and sentences</a:t>
            </a:r>
          </a:p>
          <a:p>
            <a:r>
              <a:rPr lang="en-AU" altLang="zh-TW" b="1" dirty="0"/>
              <a:t>Cockney Rhyming </a:t>
            </a:r>
            <a:r>
              <a:rPr lang="en-AU" altLang="zh-TW" b="1" dirty="0" smtClean="0"/>
              <a:t>Slang</a:t>
            </a:r>
          </a:p>
          <a:p>
            <a:r>
              <a:rPr lang="en-AU" altLang="zh-TW" b="1" dirty="0"/>
              <a:t>Teenage Slang</a:t>
            </a:r>
            <a:endParaRPr lang="en-US" altLang="zh-TW" b="1" dirty="0" smtClean="0"/>
          </a:p>
          <a:p>
            <a:endParaRPr lang="en-US" altLang="zh-TW" b="1" dirty="0" smtClean="0"/>
          </a:p>
          <a:p>
            <a:endParaRPr lang="en-US" altLang="zh-TW" b="1" dirty="0" smtClean="0"/>
          </a:p>
          <a:p>
            <a:endParaRPr lang="en-US" altLang="zh-TW" dirty="0" smtClean="0"/>
          </a:p>
          <a:p>
            <a:endParaRPr lang="zh-TW" altLang="en-US" dirty="0"/>
          </a:p>
        </p:txBody>
      </p:sp>
      <p:sp>
        <p:nvSpPr>
          <p:cNvPr id="3" name="標題 2"/>
          <p:cNvSpPr>
            <a:spLocks noGrp="1"/>
          </p:cNvSpPr>
          <p:nvPr>
            <p:ph type="title"/>
          </p:nvPr>
        </p:nvSpPr>
        <p:spPr/>
        <p:txBody>
          <a:bodyPr/>
          <a:lstStyle/>
          <a:p>
            <a:r>
              <a:rPr lang="en-US" altLang="zh-TW" dirty="0" smtClean="0"/>
              <a:t>Content</a:t>
            </a:r>
            <a:endParaRPr lang="zh-TW" altLang="en-US" dirty="0"/>
          </a:p>
        </p:txBody>
      </p:sp>
    </p:spTree>
    <p:extLst>
      <p:ext uri="{BB962C8B-B14F-4D97-AF65-F5344CB8AC3E}">
        <p14:creationId xmlns:p14="http://schemas.microsoft.com/office/powerpoint/2010/main" val="17207392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5696" y="1052736"/>
            <a:ext cx="5688632" cy="426647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spd="med">
    <p:comb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內容版面配置區 1"/>
          <p:cNvSpPr>
            <a:spLocks noGrp="1"/>
          </p:cNvSpPr>
          <p:nvPr>
            <p:ph idx="1"/>
          </p:nvPr>
        </p:nvSpPr>
        <p:spPr/>
        <p:txBody>
          <a:bodyPr/>
          <a:lstStyle/>
          <a:p>
            <a:endParaRPr lang="zh-TW" altLang="en-US" dirty="0"/>
          </a:p>
        </p:txBody>
      </p:sp>
      <p:sp>
        <p:nvSpPr>
          <p:cNvPr id="3" name="標題 2"/>
          <p:cNvSpPr>
            <a:spLocks noGrp="1"/>
          </p:cNvSpPr>
          <p:nvPr>
            <p:ph type="title"/>
          </p:nvPr>
        </p:nvSpPr>
        <p:spPr/>
        <p:txBody>
          <a:bodyPr/>
          <a:lstStyle/>
          <a:p>
            <a:r>
              <a:rPr lang="en-US" altLang="zh-TW" dirty="0" smtClean="0"/>
              <a:t>Video</a:t>
            </a:r>
            <a:endParaRPr lang="zh-TW" altLang="en-US" dirty="0"/>
          </a:p>
        </p:txBody>
      </p:sp>
    </p:spTree>
    <p:extLst>
      <p:ext uri="{BB962C8B-B14F-4D97-AF65-F5344CB8AC3E}">
        <p14:creationId xmlns:p14="http://schemas.microsoft.com/office/powerpoint/2010/main" val="3212466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a:normAutofit/>
          </a:bodyPr>
          <a:lstStyle/>
          <a:p>
            <a:r>
              <a:rPr lang="en-US" altLang="zh-TW" b="1" dirty="0">
                <a:solidFill>
                  <a:srgbClr val="FFC000"/>
                </a:solidFill>
              </a:rPr>
              <a:t>British slang</a:t>
            </a:r>
            <a:r>
              <a:rPr lang="en-US" altLang="zh-TW" dirty="0"/>
              <a:t> is </a:t>
            </a:r>
            <a:r>
              <a:rPr lang="en-US" altLang="zh-TW" u="sng" dirty="0">
                <a:solidFill>
                  <a:srgbClr val="00B0F0"/>
                </a:solidFill>
              </a:rPr>
              <a:t>English language slang</a:t>
            </a:r>
            <a:r>
              <a:rPr lang="en-US" altLang="zh-TW" dirty="0"/>
              <a:t> used and originating in the </a:t>
            </a:r>
            <a:r>
              <a:rPr lang="en-US" altLang="zh-TW" dirty="0">
                <a:solidFill>
                  <a:srgbClr val="00B0F0"/>
                </a:solidFill>
              </a:rPr>
              <a:t>United </a:t>
            </a:r>
            <a:r>
              <a:rPr lang="en-US" altLang="zh-TW" dirty="0" smtClean="0">
                <a:solidFill>
                  <a:srgbClr val="00B0F0"/>
                </a:solidFill>
              </a:rPr>
              <a:t>Kingdom</a:t>
            </a:r>
            <a:r>
              <a:rPr lang="en-US" altLang="zh-TW" dirty="0" smtClean="0"/>
              <a:t>.</a:t>
            </a:r>
          </a:p>
          <a:p>
            <a:r>
              <a:rPr lang="en-US" altLang="zh-TW" b="1" dirty="0">
                <a:solidFill>
                  <a:srgbClr val="FFC000"/>
                </a:solidFill>
              </a:rPr>
              <a:t>Slang</a:t>
            </a:r>
            <a:r>
              <a:rPr lang="en-US" altLang="zh-TW" dirty="0"/>
              <a:t> is the use of </a:t>
            </a:r>
            <a:r>
              <a:rPr lang="en-US" altLang="zh-TW" dirty="0">
                <a:solidFill>
                  <a:srgbClr val="00B0F0"/>
                </a:solidFill>
              </a:rPr>
              <a:t>informal</a:t>
            </a:r>
            <a:r>
              <a:rPr lang="en-US" altLang="zh-TW" dirty="0"/>
              <a:t> words and expressions that are not considered standard in the </a:t>
            </a:r>
            <a:r>
              <a:rPr lang="en-US" altLang="zh-TW" dirty="0">
                <a:solidFill>
                  <a:srgbClr val="00B0F0"/>
                </a:solidFill>
              </a:rPr>
              <a:t>speaker's dialect or language</a:t>
            </a:r>
            <a:r>
              <a:rPr lang="en-US" altLang="zh-TW" dirty="0"/>
              <a:t>. </a:t>
            </a:r>
            <a:endParaRPr lang="zh-TW" altLang="en-US" dirty="0"/>
          </a:p>
        </p:txBody>
      </p:sp>
      <p:sp>
        <p:nvSpPr>
          <p:cNvPr id="2" name="標題 1"/>
          <p:cNvSpPr>
            <a:spLocks noGrp="1"/>
          </p:cNvSpPr>
          <p:nvPr>
            <p:ph type="title"/>
          </p:nvPr>
        </p:nvSpPr>
        <p:spPr/>
        <p:txBody>
          <a:bodyPr/>
          <a:lstStyle/>
          <a:p>
            <a:r>
              <a:rPr lang="en-US" altLang="zh-TW" b="1" dirty="0" smtClean="0"/>
              <a:t>Meaning</a:t>
            </a:r>
            <a:endParaRPr lang="zh-TW" altLang="en-US" b="1" dirty="0"/>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3933056"/>
            <a:ext cx="2048442" cy="2056636"/>
          </a:xfrm>
          <a:prstGeom prst="rect">
            <a:avLst/>
          </a:prstGeom>
        </p:spPr>
      </p:pic>
    </p:spTree>
    <p:extLst>
      <p:ext uri="{BB962C8B-B14F-4D97-AF65-F5344CB8AC3E}">
        <p14:creationId xmlns:p14="http://schemas.microsoft.com/office/powerpoint/2010/main" val="402247292"/>
      </p:ext>
    </p:extLst>
  </p:cSld>
  <p:clrMapOvr>
    <a:masterClrMapping/>
  </p:clrMapOvr>
  <p:transition spd="med">
    <p:comb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a:normAutofit lnSpcReduction="10000"/>
          </a:bodyPr>
          <a:lstStyle/>
          <a:p>
            <a:r>
              <a:rPr lang="en-US" altLang="zh-TW" b="1" dirty="0">
                <a:solidFill>
                  <a:srgbClr val="FFC000"/>
                </a:solidFill>
              </a:rPr>
              <a:t>Slang</a:t>
            </a:r>
            <a:r>
              <a:rPr lang="en-US" altLang="zh-TW" b="1" dirty="0"/>
              <a:t> </a:t>
            </a:r>
            <a:r>
              <a:rPr lang="en-US" altLang="zh-TW" dirty="0"/>
              <a:t>is used by all kinds of groups of people who </a:t>
            </a:r>
            <a:r>
              <a:rPr lang="en-US" altLang="zh-TW" dirty="0">
                <a:solidFill>
                  <a:srgbClr val="FF0000"/>
                </a:solidFill>
              </a:rPr>
              <a:t>share situations or interests</a:t>
            </a:r>
            <a:r>
              <a:rPr lang="en-US" altLang="zh-TW" dirty="0" smtClean="0">
                <a:solidFill>
                  <a:srgbClr val="FF0000"/>
                </a:solidFill>
              </a:rPr>
              <a:t>.</a:t>
            </a:r>
          </a:p>
          <a:p>
            <a:r>
              <a:rPr lang="en-US" altLang="zh-TW" dirty="0"/>
              <a:t>The group which </a:t>
            </a:r>
            <a:r>
              <a:rPr lang="en-US" altLang="zh-TW" u="sng" dirty="0"/>
              <a:t>uses these words is always in the minority</a:t>
            </a:r>
            <a:r>
              <a:rPr lang="en-US" altLang="zh-TW" dirty="0"/>
              <a:t>, and often </a:t>
            </a:r>
            <a:r>
              <a:rPr lang="en-US" altLang="zh-TW" u="sng" dirty="0"/>
              <a:t>use slang</a:t>
            </a:r>
            <a:r>
              <a:rPr lang="en-US" altLang="zh-TW" dirty="0"/>
              <a:t> to set themselves apart or make it difficult </a:t>
            </a:r>
            <a:r>
              <a:rPr lang="en-US" altLang="zh-TW" u="sng" dirty="0"/>
              <a:t>for ordinary people to understand them</a:t>
            </a:r>
            <a:r>
              <a:rPr lang="en-US" altLang="zh-TW" u="sng" dirty="0" smtClean="0"/>
              <a:t>.</a:t>
            </a:r>
          </a:p>
          <a:p>
            <a:r>
              <a:rPr lang="en-US" altLang="zh-TW" dirty="0"/>
              <a:t>When </a:t>
            </a:r>
            <a:r>
              <a:rPr lang="en-US" altLang="zh-TW" dirty="0">
                <a:solidFill>
                  <a:srgbClr val="FF0000"/>
                </a:solidFill>
              </a:rPr>
              <a:t>a particular new expressions </a:t>
            </a:r>
            <a:r>
              <a:rPr lang="en-US" altLang="zh-TW" dirty="0"/>
              <a:t>is known and used by a </a:t>
            </a:r>
            <a:r>
              <a:rPr lang="en-US" altLang="zh-TW" dirty="0">
                <a:solidFill>
                  <a:srgbClr val="FF0000"/>
                </a:solidFill>
              </a:rPr>
              <a:t>large majority of the population</a:t>
            </a:r>
            <a:r>
              <a:rPr lang="en-US" altLang="zh-TW" dirty="0"/>
              <a:t>, it is no longer slang, but part of the </a:t>
            </a:r>
            <a:r>
              <a:rPr lang="en-US" altLang="zh-TW" dirty="0">
                <a:solidFill>
                  <a:srgbClr val="FF0000"/>
                </a:solidFill>
              </a:rPr>
              <a:t>regular language or usage</a:t>
            </a:r>
            <a:r>
              <a:rPr lang="en-US" altLang="zh-TW" dirty="0"/>
              <a:t>.</a:t>
            </a:r>
            <a:endParaRPr lang="zh-TW" altLang="en-US" dirty="0"/>
          </a:p>
        </p:txBody>
      </p:sp>
      <p:sp>
        <p:nvSpPr>
          <p:cNvPr id="2" name="標題 1"/>
          <p:cNvSpPr>
            <a:spLocks noGrp="1"/>
          </p:cNvSpPr>
          <p:nvPr>
            <p:ph type="title"/>
          </p:nvPr>
        </p:nvSpPr>
        <p:spPr/>
        <p:txBody>
          <a:bodyPr/>
          <a:lstStyle/>
          <a:p>
            <a:r>
              <a:rPr lang="en-US" altLang="zh-TW" b="1" dirty="0"/>
              <a:t>Who Uses Slang?</a:t>
            </a:r>
            <a:endParaRPr lang="zh-TW" altLang="en-US" dirty="0"/>
          </a:p>
        </p:txBody>
      </p:sp>
    </p:spTree>
    <p:extLst>
      <p:ext uri="{BB962C8B-B14F-4D97-AF65-F5344CB8AC3E}">
        <p14:creationId xmlns:p14="http://schemas.microsoft.com/office/powerpoint/2010/main" val="2241970954"/>
      </p:ext>
    </p:extLst>
  </p:cSld>
  <p:clrMapOvr>
    <a:masterClrMapping/>
  </p:clrMapOvr>
  <p:transition spd="med">
    <p:comb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AU" dirty="0" smtClean="0">
                <a:solidFill>
                  <a:srgbClr val="FFC000"/>
                </a:solidFill>
              </a:rPr>
              <a:t>Reason </a:t>
            </a:r>
            <a:r>
              <a:rPr lang="en-AU" dirty="0" smtClean="0"/>
              <a:t>:shorten certain sentences </a:t>
            </a:r>
          </a:p>
          <a:p>
            <a:pPr marL="0" indent="0">
              <a:buNone/>
            </a:pPr>
            <a:r>
              <a:rPr lang="en-AU" dirty="0"/>
              <a:t> </a:t>
            </a:r>
            <a:r>
              <a:rPr lang="en-AU" dirty="0" smtClean="0"/>
              <a:t>                     get a message across quickly</a:t>
            </a:r>
          </a:p>
          <a:p>
            <a:pPr marL="0" indent="0">
              <a:buNone/>
            </a:pPr>
            <a:r>
              <a:rPr lang="en-AU" dirty="0" smtClean="0"/>
              <a:t>                      by using abbreviations</a:t>
            </a:r>
          </a:p>
          <a:p>
            <a:pPr marL="0" indent="0">
              <a:buNone/>
            </a:pPr>
            <a:r>
              <a:rPr lang="en-AU" dirty="0"/>
              <a:t> </a:t>
            </a:r>
            <a:r>
              <a:rPr lang="en-AU" dirty="0" smtClean="0"/>
              <a:t>                     talking quickly in public.</a:t>
            </a:r>
          </a:p>
          <a:p>
            <a:r>
              <a:rPr lang="en-AU" dirty="0">
                <a:solidFill>
                  <a:srgbClr val="FFC000"/>
                </a:solidFill>
              </a:rPr>
              <a:t>U</a:t>
            </a:r>
            <a:r>
              <a:rPr lang="en-AU" dirty="0" smtClean="0">
                <a:solidFill>
                  <a:srgbClr val="FFC000"/>
                </a:solidFill>
              </a:rPr>
              <a:t>sed </a:t>
            </a:r>
            <a:r>
              <a:rPr lang="en-AU" dirty="0" smtClean="0"/>
              <a:t>: face-to-face situations</a:t>
            </a:r>
          </a:p>
          <a:p>
            <a:pPr marL="0" indent="0">
              <a:buNone/>
            </a:pPr>
            <a:r>
              <a:rPr lang="en-AU" dirty="0"/>
              <a:t> </a:t>
            </a:r>
            <a:r>
              <a:rPr lang="en-AU" dirty="0" smtClean="0"/>
              <a:t>                 texting and email </a:t>
            </a:r>
          </a:p>
          <a:p>
            <a:pPr marL="0" indent="0">
              <a:buNone/>
            </a:pPr>
            <a:r>
              <a:rPr lang="en-AU" dirty="0" smtClean="0"/>
              <a:t>                  on the net</a:t>
            </a:r>
          </a:p>
          <a:p>
            <a:r>
              <a:rPr lang="en-AU" dirty="0" smtClean="0"/>
              <a:t>However, </a:t>
            </a:r>
            <a:r>
              <a:rPr lang="en-AU" dirty="0" smtClean="0">
                <a:solidFill>
                  <a:srgbClr val="FF0000"/>
                </a:solidFill>
              </a:rPr>
              <a:t>newer British slang </a:t>
            </a:r>
            <a:r>
              <a:rPr lang="en-AU" dirty="0" smtClean="0"/>
              <a:t>is only commonly heard from </a:t>
            </a:r>
            <a:r>
              <a:rPr lang="en-AU" dirty="0" smtClean="0">
                <a:solidFill>
                  <a:srgbClr val="FF0000"/>
                </a:solidFill>
              </a:rPr>
              <a:t>teenagers</a:t>
            </a:r>
            <a:r>
              <a:rPr lang="en-AU" dirty="0" smtClean="0"/>
              <a:t>, it is </a:t>
            </a:r>
            <a:r>
              <a:rPr lang="en-AU" u="sng" dirty="0" smtClean="0"/>
              <a:t>not</a:t>
            </a:r>
            <a:r>
              <a:rPr lang="en-AU" dirty="0" smtClean="0"/>
              <a:t> used in </a:t>
            </a:r>
            <a:r>
              <a:rPr lang="en-AU" dirty="0" smtClean="0">
                <a:solidFill>
                  <a:srgbClr val="FF0000"/>
                </a:solidFill>
              </a:rPr>
              <a:t>formal letters or on resumes</a:t>
            </a:r>
            <a:r>
              <a:rPr lang="en-AU" dirty="0" smtClean="0"/>
              <a:t> for example, because it could be seen as inappropriate, unacceptable and rude. </a:t>
            </a:r>
          </a:p>
        </p:txBody>
      </p:sp>
      <p:sp>
        <p:nvSpPr>
          <p:cNvPr id="2" name="Title 1"/>
          <p:cNvSpPr>
            <a:spLocks noGrp="1"/>
          </p:cNvSpPr>
          <p:nvPr>
            <p:ph type="title"/>
          </p:nvPr>
        </p:nvSpPr>
        <p:spPr/>
        <p:txBody>
          <a:bodyPr/>
          <a:lstStyle/>
          <a:p>
            <a:r>
              <a:rPr lang="en-AU" b="1" dirty="0" smtClean="0"/>
              <a:t>Who uses it and why?</a:t>
            </a:r>
            <a:endParaRPr lang="en-AU" b="1" dirty="0"/>
          </a:p>
        </p:txBody>
      </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Top)">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Top)">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Top)">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Top)">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slide(fromBottom)">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slide(fromBottom)">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1"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slide(fromTop)">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2067" y="1844824"/>
            <a:ext cx="7408333" cy="4281339"/>
          </a:xfrm>
        </p:spPr>
        <p:txBody>
          <a:bodyPr>
            <a:normAutofit/>
          </a:bodyPr>
          <a:lstStyle/>
          <a:p>
            <a:r>
              <a:rPr lang="en-AU" b="1" dirty="0">
                <a:solidFill>
                  <a:srgbClr val="FFC000"/>
                </a:solidFill>
              </a:rPr>
              <a:t>British slang </a:t>
            </a:r>
            <a:r>
              <a:rPr lang="en-AU" dirty="0" smtClean="0"/>
              <a:t>is commonly </a:t>
            </a:r>
            <a:r>
              <a:rPr lang="en-AU" u="sng" dirty="0" smtClean="0"/>
              <a:t>found</a:t>
            </a:r>
            <a:r>
              <a:rPr lang="en-AU" dirty="0" smtClean="0"/>
              <a:t> all over </a:t>
            </a:r>
            <a:r>
              <a:rPr lang="en-AU" dirty="0" smtClean="0">
                <a:solidFill>
                  <a:srgbClr val="FF0000"/>
                </a:solidFill>
              </a:rPr>
              <a:t>England</a:t>
            </a:r>
            <a:r>
              <a:rPr lang="en-AU" dirty="0" smtClean="0"/>
              <a:t>. Although, it is </a:t>
            </a:r>
            <a:r>
              <a:rPr lang="en-AU" u="sng" dirty="0" smtClean="0"/>
              <a:t>not</a:t>
            </a:r>
            <a:r>
              <a:rPr lang="en-AU" dirty="0" smtClean="0"/>
              <a:t> used in </a:t>
            </a:r>
            <a:r>
              <a:rPr lang="en-AU" u="sng" dirty="0" smtClean="0"/>
              <a:t>Scotland, Ireland or Wales</a:t>
            </a:r>
            <a:r>
              <a:rPr lang="en-AU" dirty="0" smtClean="0"/>
              <a:t>, who all have their own slang.</a:t>
            </a:r>
          </a:p>
          <a:p>
            <a:r>
              <a:rPr lang="en-AU" dirty="0" smtClean="0"/>
              <a:t>However, although most British </a:t>
            </a:r>
            <a:r>
              <a:rPr lang="en-AU" dirty="0" smtClean="0">
                <a:solidFill>
                  <a:srgbClr val="FF0000"/>
                </a:solidFill>
              </a:rPr>
              <a:t>people use the same slang</a:t>
            </a:r>
            <a:r>
              <a:rPr lang="en-AU" dirty="0" smtClean="0"/>
              <a:t>, most major cities contain </a:t>
            </a:r>
            <a:r>
              <a:rPr lang="en-AU" dirty="0" smtClean="0">
                <a:solidFill>
                  <a:srgbClr val="FF0000"/>
                </a:solidFill>
              </a:rPr>
              <a:t>different accents</a:t>
            </a:r>
            <a:r>
              <a:rPr lang="en-AU" dirty="0" smtClean="0"/>
              <a:t>, so the </a:t>
            </a:r>
            <a:r>
              <a:rPr lang="en-AU" dirty="0" smtClean="0">
                <a:solidFill>
                  <a:srgbClr val="FF0000"/>
                </a:solidFill>
              </a:rPr>
              <a:t>pronunciation</a:t>
            </a:r>
            <a:r>
              <a:rPr lang="en-AU" dirty="0" smtClean="0"/>
              <a:t> of certain words </a:t>
            </a:r>
            <a:r>
              <a:rPr lang="en-AU" dirty="0" smtClean="0">
                <a:solidFill>
                  <a:srgbClr val="FF0000"/>
                </a:solidFill>
              </a:rPr>
              <a:t>changes</a:t>
            </a:r>
            <a:r>
              <a:rPr lang="en-AU" dirty="0" smtClean="0"/>
              <a:t>.</a:t>
            </a:r>
          </a:p>
        </p:txBody>
      </p:sp>
      <p:sp>
        <p:nvSpPr>
          <p:cNvPr id="2" name="Title 1"/>
          <p:cNvSpPr>
            <a:spLocks noGrp="1"/>
          </p:cNvSpPr>
          <p:nvPr>
            <p:ph type="title"/>
          </p:nvPr>
        </p:nvSpPr>
        <p:spPr/>
        <p:txBody>
          <a:bodyPr/>
          <a:lstStyle/>
          <a:p>
            <a:r>
              <a:rPr lang="en-AU" b="1" dirty="0" smtClean="0"/>
              <a:t>Where is it used?</a:t>
            </a:r>
            <a:endParaRPr lang="en-AU" b="1" dirty="0"/>
          </a:p>
        </p:txBody>
      </p:sp>
      <p:pic>
        <p:nvPicPr>
          <p:cNvPr id="4" name="圖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63888" y="4293096"/>
            <a:ext cx="2271443" cy="2316872"/>
          </a:xfrm>
          <a:prstGeom prst="rect">
            <a:avLst/>
          </a:prstGeom>
        </p:spPr>
      </p:pic>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Top)">
                                      <p:cBhvr>
                                        <p:cTn id="12"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872067" y="1412776"/>
            <a:ext cx="7408333" cy="4713387"/>
          </a:xfrm>
        </p:spPr>
        <p:txBody>
          <a:bodyPr>
            <a:normAutofit/>
          </a:bodyPr>
          <a:lstStyle/>
          <a:p>
            <a:r>
              <a:rPr lang="en-US" altLang="zh-TW" dirty="0"/>
              <a:t>Being immersed in a different country teaches you the way the locals really do talk, but sometimes you may run across words that you’ve never seen in your dictionary or your high school grammar book. </a:t>
            </a:r>
            <a:endParaRPr lang="en-US" altLang="zh-TW" dirty="0" smtClean="0"/>
          </a:p>
          <a:p>
            <a:r>
              <a:rPr lang="en-AU" altLang="zh-TW" dirty="0" smtClean="0"/>
              <a:t>When </a:t>
            </a:r>
            <a:r>
              <a:rPr lang="en-AU" altLang="zh-TW" dirty="0"/>
              <a:t>a individual or family leave England, they adapt to the slang of the local place but the </a:t>
            </a:r>
            <a:r>
              <a:rPr lang="en-AU" altLang="zh-TW" dirty="0">
                <a:solidFill>
                  <a:srgbClr val="FF0000"/>
                </a:solidFill>
              </a:rPr>
              <a:t>accent</a:t>
            </a:r>
            <a:r>
              <a:rPr lang="en-AU" altLang="zh-TW" dirty="0"/>
              <a:t> may stay the same</a:t>
            </a:r>
            <a:r>
              <a:rPr lang="en-AU" altLang="zh-TW" dirty="0" smtClean="0"/>
              <a:t>.</a:t>
            </a:r>
          </a:p>
          <a:p>
            <a:r>
              <a:rPr lang="en-AU" altLang="zh-TW" dirty="0">
                <a:solidFill>
                  <a:srgbClr val="FF0000"/>
                </a:solidFill>
              </a:rPr>
              <a:t>British slang </a:t>
            </a:r>
            <a:r>
              <a:rPr lang="en-AU" altLang="zh-TW" dirty="0"/>
              <a:t>typically only stays in </a:t>
            </a:r>
            <a:r>
              <a:rPr lang="en-AU" altLang="zh-TW" dirty="0">
                <a:solidFill>
                  <a:srgbClr val="FF0000"/>
                </a:solidFill>
              </a:rPr>
              <a:t>England</a:t>
            </a:r>
            <a:r>
              <a:rPr lang="en-AU" altLang="zh-TW" dirty="0"/>
              <a:t>.</a:t>
            </a:r>
          </a:p>
        </p:txBody>
      </p:sp>
      <p:sp>
        <p:nvSpPr>
          <p:cNvPr id="2" name="標題 1"/>
          <p:cNvSpPr>
            <a:spLocks noGrp="1"/>
          </p:cNvSpPr>
          <p:nvPr>
            <p:ph type="title"/>
          </p:nvPr>
        </p:nvSpPr>
        <p:spPr/>
        <p:txBody>
          <a:bodyPr>
            <a:noAutofit/>
          </a:bodyPr>
          <a:lstStyle/>
          <a:p>
            <a:r>
              <a:rPr lang="en-US" altLang="zh-TW" sz="3200" b="1" dirty="0" smtClean="0"/>
              <a:t>Slang or Expressions </a:t>
            </a:r>
            <a:r>
              <a:rPr lang="en-US" altLang="zh-TW" sz="3200" b="1" dirty="0"/>
              <a:t>in Different </a:t>
            </a:r>
            <a:r>
              <a:rPr lang="en-US" altLang="zh-TW" sz="3200" b="1" dirty="0" smtClean="0"/>
              <a:t>Countries</a:t>
            </a:r>
            <a:endParaRPr lang="zh-TW" altLang="en-US" sz="2800" dirty="0"/>
          </a:p>
        </p:txBody>
      </p:sp>
      <p:pic>
        <p:nvPicPr>
          <p:cNvPr id="4" name="圖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47864" y="4553298"/>
            <a:ext cx="2929709" cy="2044054"/>
          </a:xfrm>
          <a:prstGeom prst="rect">
            <a:avLst/>
          </a:prstGeom>
        </p:spPr>
      </p:pic>
    </p:spTree>
    <p:extLst>
      <p:ext uri="{BB962C8B-B14F-4D97-AF65-F5344CB8AC3E}">
        <p14:creationId xmlns:p14="http://schemas.microsoft.com/office/powerpoint/2010/main" val="4050689829"/>
      </p:ext>
    </p:extLst>
  </p:cSld>
  <p:clrMapOvr>
    <a:masterClrMapping/>
  </p:clrMapOvr>
  <p:transition spd="med">
    <p:comb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a:normAutofit fontScale="92500" lnSpcReduction="20000"/>
          </a:bodyPr>
          <a:lstStyle/>
          <a:p>
            <a:r>
              <a:rPr lang="en-US" altLang="zh-TW" dirty="0"/>
              <a:t>When people speak in the vernacular using </a:t>
            </a:r>
            <a:r>
              <a:rPr lang="en-US" altLang="zh-TW" dirty="0">
                <a:solidFill>
                  <a:srgbClr val="FF0000"/>
                </a:solidFill>
              </a:rPr>
              <a:t>slang</a:t>
            </a:r>
            <a:r>
              <a:rPr lang="en-US" altLang="zh-TW" dirty="0"/>
              <a:t>, it broadens the </a:t>
            </a:r>
            <a:r>
              <a:rPr lang="en-US" altLang="zh-TW" dirty="0">
                <a:solidFill>
                  <a:srgbClr val="FF0000"/>
                </a:solidFill>
              </a:rPr>
              <a:t>English language </a:t>
            </a:r>
            <a:r>
              <a:rPr lang="en-US" altLang="zh-TW" dirty="0"/>
              <a:t>by adding more words. </a:t>
            </a:r>
            <a:endParaRPr lang="en-US" altLang="zh-TW" dirty="0" smtClean="0"/>
          </a:p>
          <a:p>
            <a:r>
              <a:rPr lang="en-US" altLang="zh-TW" dirty="0" smtClean="0">
                <a:solidFill>
                  <a:srgbClr val="FF0000"/>
                </a:solidFill>
              </a:rPr>
              <a:t>Language</a:t>
            </a:r>
            <a:r>
              <a:rPr lang="en-US" altLang="zh-TW" dirty="0" smtClean="0"/>
              <a:t> </a:t>
            </a:r>
            <a:r>
              <a:rPr lang="en-US" altLang="zh-TW" dirty="0"/>
              <a:t>isn’t </a:t>
            </a:r>
            <a:r>
              <a:rPr lang="en-US" altLang="zh-TW" dirty="0">
                <a:solidFill>
                  <a:srgbClr val="FF0000"/>
                </a:solidFill>
              </a:rPr>
              <a:t>static</a:t>
            </a:r>
            <a:r>
              <a:rPr lang="en-US" altLang="zh-TW" dirty="0"/>
              <a:t>, and a language such as English is a </a:t>
            </a:r>
            <a:r>
              <a:rPr lang="en-US" altLang="zh-TW" dirty="0">
                <a:solidFill>
                  <a:srgbClr val="FF0000"/>
                </a:solidFill>
              </a:rPr>
              <a:t>collection and reinvention </a:t>
            </a:r>
            <a:r>
              <a:rPr lang="en-US" altLang="zh-TW" dirty="0"/>
              <a:t>of the words of many other languages such as </a:t>
            </a:r>
            <a:r>
              <a:rPr lang="en-US" altLang="zh-TW" dirty="0">
                <a:solidFill>
                  <a:srgbClr val="FF0000"/>
                </a:solidFill>
              </a:rPr>
              <a:t>Latin and Greek</a:t>
            </a:r>
            <a:r>
              <a:rPr lang="en-US" altLang="zh-TW" dirty="0"/>
              <a:t>, as well as the romance languages of Europe.</a:t>
            </a:r>
          </a:p>
          <a:p>
            <a:r>
              <a:rPr lang="en-US" altLang="zh-TW" u="sng" dirty="0"/>
              <a:t>As civilizations grow, change, and expand</a:t>
            </a:r>
            <a:r>
              <a:rPr lang="en-US" altLang="zh-TW" dirty="0"/>
              <a:t>, so do the words in the language. Slang phrases such as “23 skidoo” might’ve been what the </a:t>
            </a:r>
            <a:r>
              <a:rPr lang="en-US" altLang="zh-TW" dirty="0" err="1"/>
              <a:t>hep</a:t>
            </a:r>
            <a:r>
              <a:rPr lang="en-US" altLang="zh-TW" dirty="0"/>
              <a:t> cat of 1925 was saying to his flapper girlfriend; but, as time passes, </a:t>
            </a:r>
            <a:r>
              <a:rPr lang="en-US" altLang="zh-TW" u="sng" dirty="0">
                <a:solidFill>
                  <a:srgbClr val="FFC000"/>
                </a:solidFill>
              </a:rPr>
              <a:t>many slang phrases tend to fall by the wayside.</a:t>
            </a:r>
          </a:p>
          <a:p>
            <a:endParaRPr lang="zh-TW" altLang="en-US" dirty="0">
              <a:solidFill>
                <a:srgbClr val="FFC000"/>
              </a:solidFill>
            </a:endParaRPr>
          </a:p>
        </p:txBody>
      </p:sp>
      <p:sp>
        <p:nvSpPr>
          <p:cNvPr id="2" name="標題 1"/>
          <p:cNvSpPr>
            <a:spLocks noGrp="1"/>
          </p:cNvSpPr>
          <p:nvPr>
            <p:ph type="title"/>
          </p:nvPr>
        </p:nvSpPr>
        <p:spPr/>
        <p:txBody>
          <a:bodyPr>
            <a:normAutofit fontScale="90000"/>
          </a:bodyPr>
          <a:lstStyle/>
          <a:p>
            <a:r>
              <a:rPr lang="en-US" altLang="zh-TW" b="1" dirty="0"/>
              <a:t>How Slang Affects the English </a:t>
            </a:r>
            <a:r>
              <a:rPr lang="en-US" altLang="zh-TW" b="1" dirty="0" smtClean="0"/>
              <a:t>Language</a:t>
            </a:r>
            <a:endParaRPr lang="zh-TW" altLang="en-US" dirty="0"/>
          </a:p>
        </p:txBody>
      </p:sp>
    </p:spTree>
    <p:extLst>
      <p:ext uri="{BB962C8B-B14F-4D97-AF65-F5344CB8AC3E}">
        <p14:creationId xmlns:p14="http://schemas.microsoft.com/office/powerpoint/2010/main" val="2039053854"/>
      </p:ext>
    </p:extLst>
  </p:cSld>
  <p:clrMapOvr>
    <a:masterClrMapping/>
  </p:clrMapOvr>
  <p:transition spd="med">
    <p:comb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905</TotalTime>
  <Words>944</Words>
  <Application>Microsoft Office PowerPoint</Application>
  <PresentationFormat>如螢幕大小 (4:3)</PresentationFormat>
  <Paragraphs>244</Paragraphs>
  <Slides>20</Slides>
  <Notes>5</Notes>
  <HiddenSlides>0</HiddenSlides>
  <MMClips>0</MMClips>
  <ScaleCrop>false</ScaleCrop>
  <HeadingPairs>
    <vt:vector size="4" baseType="variant">
      <vt:variant>
        <vt:lpstr>佈景主題</vt:lpstr>
      </vt:variant>
      <vt:variant>
        <vt:i4>1</vt:i4>
      </vt:variant>
      <vt:variant>
        <vt:lpstr>投影片標題</vt:lpstr>
      </vt:variant>
      <vt:variant>
        <vt:i4>20</vt:i4>
      </vt:variant>
    </vt:vector>
  </HeadingPairs>
  <TitlesOfParts>
    <vt:vector size="21" baseType="lpstr">
      <vt:lpstr>波形</vt:lpstr>
      <vt:lpstr>British Slang</vt:lpstr>
      <vt:lpstr>Content</vt:lpstr>
      <vt:lpstr>Video</vt:lpstr>
      <vt:lpstr>Meaning</vt:lpstr>
      <vt:lpstr>Who Uses Slang?</vt:lpstr>
      <vt:lpstr>Who uses it and why?</vt:lpstr>
      <vt:lpstr>Where is it used?</vt:lpstr>
      <vt:lpstr>Slang or Expressions in Different Countries</vt:lpstr>
      <vt:lpstr>How Slang Affects the English Language</vt:lpstr>
      <vt:lpstr>Common Words Used</vt:lpstr>
      <vt:lpstr>Common Expressions Sentence</vt:lpstr>
      <vt:lpstr>Cockney Rhyming Slang</vt:lpstr>
      <vt:lpstr>Strange Cockney Rhyming Examples</vt:lpstr>
      <vt:lpstr>Cockney Rhyming Sentence Examples</vt:lpstr>
      <vt:lpstr>Cockney Rhyming Sentence Examples</vt:lpstr>
      <vt:lpstr>Teenage Slang</vt:lpstr>
      <vt:lpstr>Teenage Slang Examples</vt:lpstr>
      <vt:lpstr>Connection between context and content.</vt:lpstr>
      <vt:lpstr>Reference</vt:lpstr>
      <vt:lpstr>PowerPoint 簡報</vt:lpstr>
    </vt:vector>
  </TitlesOfParts>
  <Company>DECS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British Slang</dc:title>
  <dc:creator>Valley View Secondary</dc:creator>
  <cp:lastModifiedBy>win</cp:lastModifiedBy>
  <cp:revision>223</cp:revision>
  <dcterms:created xsi:type="dcterms:W3CDTF">2011-05-06T02:47:03Z</dcterms:created>
  <dcterms:modified xsi:type="dcterms:W3CDTF">2015-06-22T03:14:08Z</dcterms:modified>
</cp:coreProperties>
</file>